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notesSlides/notesSlide48.xml" ContentType="application/vnd.openxmlformats-officedocument.presentationml.notesSlide+xml"/>
  <Override PartName="/ppt/notesSlides/notesSlide53.xml" ContentType="application/vnd.openxmlformats-officedocument.presentationml.notesSlide+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notesSlides/notesSlide54.xml" ContentType="application/vnd.openxmlformats-officedocument.presentationml.notesSlide+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42.xml" ContentType="application/vnd.openxmlformats-officedocument.presentationml.notesSlide+xml"/>
  <Default Extension="wdp" ContentType="image/vnd.ms-photo"/>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notesSlides/notesSlide55.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notesSlides/notesSlide40.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removePersonalInfoOnSave="1" saveSubsetFonts="1">
  <p:sldMasterIdLst>
    <p:sldMasterId id="2147483723" r:id="rId1"/>
  </p:sldMasterIdLst>
  <p:notesMasterIdLst>
    <p:notesMasterId r:id="rId70"/>
  </p:notesMasterIdLst>
  <p:handoutMasterIdLst>
    <p:handoutMasterId r:id="rId71"/>
  </p:handoutMasterIdLst>
  <p:sldIdLst>
    <p:sldId id="259" r:id="rId2"/>
    <p:sldId id="448" r:id="rId3"/>
    <p:sldId id="260" r:id="rId4"/>
    <p:sldId id="380" r:id="rId5"/>
    <p:sldId id="265" r:id="rId6"/>
    <p:sldId id="266" r:id="rId7"/>
    <p:sldId id="270" r:id="rId8"/>
    <p:sldId id="271" r:id="rId9"/>
    <p:sldId id="368" r:id="rId10"/>
    <p:sldId id="351" r:id="rId11"/>
    <p:sldId id="273" r:id="rId12"/>
    <p:sldId id="264" r:id="rId13"/>
    <p:sldId id="315" r:id="rId14"/>
    <p:sldId id="427" r:id="rId15"/>
    <p:sldId id="316" r:id="rId16"/>
    <p:sldId id="428" r:id="rId17"/>
    <p:sldId id="392" r:id="rId18"/>
    <p:sldId id="429" r:id="rId19"/>
    <p:sldId id="452" r:id="rId20"/>
    <p:sldId id="395" r:id="rId21"/>
    <p:sldId id="396" r:id="rId22"/>
    <p:sldId id="424" r:id="rId23"/>
    <p:sldId id="450" r:id="rId24"/>
    <p:sldId id="449" r:id="rId25"/>
    <p:sldId id="430" r:id="rId26"/>
    <p:sldId id="435" r:id="rId27"/>
    <p:sldId id="436" r:id="rId28"/>
    <p:sldId id="434" r:id="rId29"/>
    <p:sldId id="405" r:id="rId30"/>
    <p:sldId id="433" r:id="rId31"/>
    <p:sldId id="451" r:id="rId32"/>
    <p:sldId id="404" r:id="rId33"/>
    <p:sldId id="300" r:id="rId34"/>
    <p:sldId id="299" r:id="rId35"/>
    <p:sldId id="437" r:id="rId36"/>
    <p:sldId id="457" r:id="rId37"/>
    <p:sldId id="458" r:id="rId38"/>
    <p:sldId id="381" r:id="rId39"/>
    <p:sldId id="305" r:id="rId40"/>
    <p:sldId id="439" r:id="rId41"/>
    <p:sldId id="438" r:id="rId42"/>
    <p:sldId id="440" r:id="rId43"/>
    <p:sldId id="306" r:id="rId44"/>
    <p:sldId id="317" r:id="rId45"/>
    <p:sldId id="414" r:id="rId46"/>
    <p:sldId id="365" r:id="rId47"/>
    <p:sldId id="456" r:id="rId48"/>
    <p:sldId id="447" r:id="rId49"/>
    <p:sldId id="304" r:id="rId50"/>
    <p:sldId id="441" r:id="rId51"/>
    <p:sldId id="308" r:id="rId52"/>
    <p:sldId id="314" r:id="rId53"/>
    <p:sldId id="310" r:id="rId54"/>
    <p:sldId id="455" r:id="rId55"/>
    <p:sldId id="312" r:id="rId56"/>
    <p:sldId id="313" r:id="rId57"/>
    <p:sldId id="322" r:id="rId58"/>
    <p:sldId id="453" r:id="rId59"/>
    <p:sldId id="320" r:id="rId60"/>
    <p:sldId id="326" r:id="rId61"/>
    <p:sldId id="330" r:id="rId62"/>
    <p:sldId id="443" r:id="rId63"/>
    <p:sldId id="445" r:id="rId64"/>
    <p:sldId id="446" r:id="rId65"/>
    <p:sldId id="343" r:id="rId66"/>
    <p:sldId id="444" r:id="rId67"/>
    <p:sldId id="345" r:id="rId68"/>
    <p:sldId id="346" r:id="rId69"/>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userDrawn="1">
          <p15:clr>
            <a:srgbClr val="A4A3A4"/>
          </p15:clr>
        </p15:guide>
        <p15:guide id="2" pos="3840" userDrawn="1">
          <p15:clr>
            <a:srgbClr val="A4A3A4"/>
          </p15:clr>
        </p15:guide>
      </p15:sldGuideLst>
    </p:ext>
    <p:ext uri="{2D200454-40CA-4A62-9FC3-DE9A4176ACB9}">
      <p15:notes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3" name="Author" initials="A" lastIdx="11" clrIdx="3"/>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00FF"/>
    <a:srgbClr val="006C00"/>
    <a:srgbClr val="007400"/>
    <a:srgbClr val="3366FF"/>
    <a:srgbClr val="FF99F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2491" autoAdjust="0"/>
    <p:restoredTop sz="69628" autoAdjust="0"/>
  </p:normalViewPr>
  <p:slideViewPr>
    <p:cSldViewPr>
      <p:cViewPr varScale="1">
        <p:scale>
          <a:sx n="102" d="100"/>
          <a:sy n="102" d="100"/>
        </p:scale>
        <p:origin x="-1200" y="-120"/>
      </p:cViewPr>
      <p:guideLst>
        <p:guide orient="horz" pos="2160"/>
        <p:guide pos="3840"/>
      </p:guideLst>
    </p:cSldViewPr>
  </p:slideViewPr>
  <p:outlineViewPr>
    <p:cViewPr>
      <p:scale>
        <a:sx n="33" d="100"/>
        <a:sy n="33" d="100"/>
      </p:scale>
      <p:origin x="0" y="-45132"/>
    </p:cViewPr>
  </p:outlineViewPr>
  <p:notesTextViewPr>
    <p:cViewPr>
      <p:scale>
        <a:sx n="1" d="1"/>
        <a:sy n="1" d="1"/>
      </p:scale>
      <p:origin x="0" y="0"/>
    </p:cViewPr>
  </p:notesTextViewPr>
  <p:sorterViewPr>
    <p:cViewPr>
      <p:scale>
        <a:sx n="100" d="100"/>
        <a:sy n="100" d="100"/>
      </p:scale>
      <p:origin x="0" y="-3354"/>
    </p:cViewPr>
  </p:sorterViewPr>
  <p:notesViewPr>
    <p:cSldViewPr>
      <p:cViewPr varScale="1">
        <p:scale>
          <a:sx n="84" d="100"/>
          <a:sy n="84" d="100"/>
        </p:scale>
        <p:origin x="3792" y="9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commentAuthors" Target="commentAuthors.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103" Type="http://schemas.microsoft.com/office/2015/10/relationships/revisionInfo" Target="revisionInfo.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2823" tIns="46412" rIns="92823" bIns="46412"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1804"/>
          </a:xfrm>
          <a:prstGeom prst="rect">
            <a:avLst/>
          </a:prstGeom>
        </p:spPr>
        <p:txBody>
          <a:bodyPr vert="horz" lIns="92823" tIns="46412" rIns="92823" bIns="46412" rtlCol="0"/>
          <a:lstStyle>
            <a:lvl1pPr algn="r">
              <a:defRPr sz="1200"/>
            </a:lvl1pPr>
          </a:lstStyle>
          <a:p>
            <a:endParaRPr lang="en-US"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2823" tIns="46412" rIns="92823" bIns="464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2823" tIns="46412" rIns="92823" bIns="46412" rtlCol="0" anchor="b"/>
          <a:lstStyle>
            <a:lvl1pPr algn="r">
              <a:defRPr sz="1200"/>
            </a:lvl1pPr>
          </a:lstStyle>
          <a:p>
            <a:fld id="{2A73C9DA-F936-45BA-801E-3EB2CE788F34}"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021157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2823" tIns="46412" rIns="92823" bIns="46412" rtlCol="0"/>
          <a:lstStyle>
            <a:lvl1pPr algn="l">
              <a:defRPr sz="1200"/>
            </a:lvl1pPr>
          </a:lstStyle>
          <a:p>
            <a:endParaRPr lang="en-US" dirty="0"/>
          </a:p>
        </p:txBody>
      </p:sp>
      <p:sp>
        <p:nvSpPr>
          <p:cNvPr id="3" name="Date Placeholder 2"/>
          <p:cNvSpPr>
            <a:spLocks noGrp="1"/>
          </p:cNvSpPr>
          <p:nvPr>
            <p:ph type="dt" idx="1"/>
          </p:nvPr>
        </p:nvSpPr>
        <p:spPr>
          <a:xfrm>
            <a:off x="3970938" y="1"/>
            <a:ext cx="3037840" cy="461804"/>
          </a:xfrm>
          <a:prstGeom prst="rect">
            <a:avLst/>
          </a:prstGeom>
        </p:spPr>
        <p:txBody>
          <a:bodyPr vert="horz" lIns="92823" tIns="46412" rIns="92823" bIns="4641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430213" y="693738"/>
            <a:ext cx="6153150" cy="3462337"/>
          </a:xfrm>
          <a:prstGeom prst="rect">
            <a:avLst/>
          </a:prstGeom>
          <a:noFill/>
          <a:ln w="12700">
            <a:solidFill>
              <a:prstClr val="black"/>
            </a:solidFill>
          </a:ln>
        </p:spPr>
        <p:txBody>
          <a:bodyPr vert="horz" lIns="92823" tIns="46412" rIns="92823" bIns="46412"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23" tIns="46412" rIns="92823" bIns="464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2823" tIns="46412" rIns="92823" bIns="464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823" tIns="46412" rIns="92823" bIns="46412" rtlCol="0" anchor="b"/>
          <a:lstStyle>
            <a:lvl1pPr algn="r">
              <a:defRPr sz="1200"/>
            </a:lvl1pPr>
          </a:lstStyle>
          <a:p>
            <a:fld id="{F5F29504-3EB7-4D64-9853-A98680AD298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921408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b="1" kern="1200">
        <a:solidFill>
          <a:schemeClr val="tx1"/>
        </a:solidFill>
        <a:latin typeface="+mn-lt"/>
        <a:ea typeface="+mn-ea"/>
        <a:cs typeface="+mn-cs"/>
      </a:defRPr>
    </a:lvl1pPr>
    <a:lvl2pPr marL="457200" algn="l" defTabSz="457200" rtl="0" eaLnBrk="1" latinLnBrk="0" hangingPunct="1">
      <a:defRPr sz="1200" b="1" kern="1200">
        <a:solidFill>
          <a:schemeClr val="tx1"/>
        </a:solidFill>
        <a:latin typeface="+mn-lt"/>
        <a:ea typeface="+mn-ea"/>
        <a:cs typeface="+mn-cs"/>
      </a:defRPr>
    </a:lvl2pPr>
    <a:lvl3pPr marL="914400" algn="l" defTabSz="457200" rtl="0" eaLnBrk="1" latinLnBrk="0" hangingPunct="1">
      <a:defRPr sz="1200" b="1" kern="1200">
        <a:solidFill>
          <a:schemeClr val="tx1"/>
        </a:solidFill>
        <a:latin typeface="+mn-lt"/>
        <a:ea typeface="+mn-ea"/>
        <a:cs typeface="+mn-cs"/>
      </a:defRPr>
    </a:lvl3pPr>
    <a:lvl4pPr marL="1371600" algn="l" defTabSz="457200" rtl="0" eaLnBrk="1" latinLnBrk="0" hangingPunct="1">
      <a:defRPr sz="1200" b="1" kern="1200">
        <a:solidFill>
          <a:schemeClr val="tx1"/>
        </a:solidFill>
        <a:latin typeface="+mn-lt"/>
        <a:ea typeface="+mn-ea"/>
        <a:cs typeface="+mn-cs"/>
      </a:defRPr>
    </a:lvl4pPr>
    <a:lvl5pPr marL="1828800" algn="l" defTabSz="457200" rtl="0" eaLnBrk="1" latinLnBrk="0" hangingPunct="1">
      <a:defRPr sz="1200" b="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image" Target="../media/image3.jpeg"/></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1457" y="8773012"/>
            <a:ext cx="3037366" cy="46148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2251" tIns="46125" rIns="92251" bIns="46125" anchor="b"/>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defRPr sz="1200">
                <a:solidFill>
                  <a:schemeClr val="tx1"/>
                </a:solidFill>
                <a:latin typeface="Calibri" pitchFamily="34" charset="0"/>
              </a:defRPr>
            </a:lvl2pPr>
            <a:lvl3pPr marL="1143000" indent="-228600">
              <a:spcBef>
                <a:spcPct val="30000"/>
              </a:spcBef>
              <a:buFont typeface="Wingdings" pitchFamily="2" charset="2"/>
              <a:buChar char="v"/>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buClrTx/>
              <a:buFontTx/>
              <a:buNone/>
            </a:pPr>
            <a:fld id="{9A28EA56-77EA-4D4A-9065-183AE03F3F53}" type="slidenum">
              <a:rPr lang="en-US" altLang="en-US"/>
              <a:pPr algn="r" eaLnBrk="1" hangingPunct="1">
                <a:spcBef>
                  <a:spcPct val="0"/>
                </a:spcBef>
                <a:buClrTx/>
                <a:buFontTx/>
                <a:buNone/>
              </a:pPr>
              <a:t>1</a:t>
            </a:fld>
            <a:endParaRPr lang="en-US" altLang="en-US" dirty="0"/>
          </a:p>
        </p:txBody>
      </p:sp>
      <p:sp>
        <p:nvSpPr>
          <p:cNvPr id="101379"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Lesson is divided into three main sections</a:t>
            </a:r>
            <a:r>
              <a:rPr lang="en-US" altLang="en-US" dirty="0" smtClean="0"/>
              <a:t>: information that</a:t>
            </a:r>
            <a:r>
              <a:rPr lang="en-US" altLang="en-US" baseline="0" dirty="0" smtClean="0"/>
              <a:t> applies to all retirement income, provisions that apply to </a:t>
            </a:r>
            <a:r>
              <a:rPr lang="en-US" altLang="en-US" dirty="0" smtClean="0"/>
              <a:t>IRAs</a:t>
            </a:r>
            <a:r>
              <a:rPr lang="en-US" altLang="en-US" dirty="0"/>
              <a:t>,</a:t>
            </a:r>
            <a:r>
              <a:rPr lang="en-US" altLang="en-US" baseline="0" dirty="0"/>
              <a:t> </a:t>
            </a:r>
            <a:r>
              <a:rPr lang="en-US" altLang="en-US" baseline="0" dirty="0" smtClean="0"/>
              <a:t>and provisions that apply to employer-sponsored (pensions) distributions.</a:t>
            </a:r>
          </a:p>
          <a:p>
            <a:pPr eaLnBrk="1" hangingPunct="1">
              <a:spcBef>
                <a:spcPct val="0"/>
              </a:spcBef>
            </a:pPr>
            <a:r>
              <a:rPr lang="en-US" altLang="en-US" baseline="0" dirty="0" smtClean="0"/>
              <a:t>Quality </a:t>
            </a:r>
            <a:r>
              <a:rPr lang="en-US" altLang="en-US" baseline="0" dirty="0"/>
              <a:t>Review is included at the end.</a:t>
            </a:r>
          </a:p>
          <a:p>
            <a:pPr eaLnBrk="1" hangingPunct="1">
              <a:spcBef>
                <a:spcPct val="0"/>
              </a:spcBef>
            </a:pPr>
            <a:endParaRPr lang="en-US" altLang="en-US" dirty="0"/>
          </a:p>
          <a:p>
            <a:pPr eaLnBrk="1" hangingPunct="1">
              <a:spcBef>
                <a:spcPct val="0"/>
              </a:spcBef>
            </a:pPr>
            <a:r>
              <a:rPr lang="en-US" altLang="en-US" dirty="0" smtClean="0"/>
              <a:t>Students</a:t>
            </a:r>
            <a:r>
              <a:rPr lang="en-US" altLang="en-US" baseline="0" dirty="0" smtClean="0"/>
              <a:t> should be asked to look up material in Pub 4012 when it is referenced so they become accustomed to it</a:t>
            </a:r>
          </a:p>
          <a:p>
            <a:pPr eaLnBrk="1" hangingPunct="1">
              <a:spcBef>
                <a:spcPct val="0"/>
              </a:spcBef>
            </a:pPr>
            <a:endParaRPr lang="en-US" altLang="en-US" baseline="0" dirty="0" smtClean="0"/>
          </a:p>
          <a:p>
            <a:pPr eaLnBrk="1" hangingPunct="1">
              <a:spcBef>
                <a:spcPct val="0"/>
              </a:spcBef>
            </a:pPr>
            <a:r>
              <a:rPr lang="en-US" altLang="en-US" baseline="0" dirty="0" smtClean="0"/>
              <a:t>TaxSlayer has made significant enhancements to the retirement income section – refer to Pub 4012 for entries</a:t>
            </a:r>
          </a:p>
          <a:p>
            <a:pPr eaLnBrk="1" hangingPunct="1">
              <a:spcBef>
                <a:spcPct val="0"/>
              </a:spcBef>
            </a:pPr>
            <a:r>
              <a:rPr lang="en-US" altLang="en-US" baseline="0" dirty="0" smtClean="0"/>
              <a:t>Class can be encouraged to play with TaxSlayer input to see what happens when codes are changed, single vs joint/survivor in simplified method is changed, etc.</a:t>
            </a:r>
          </a:p>
          <a:p>
            <a:pPr eaLnBrk="1" hangingPunct="1">
              <a:spcBef>
                <a:spcPct val="0"/>
              </a:spcBef>
            </a:pPr>
            <a:endParaRPr lang="en-US" altLang="en-US" baseline="0" dirty="0" smtClean="0"/>
          </a:p>
          <a:p>
            <a:pPr eaLnBrk="1" hangingPunct="1">
              <a:spcBef>
                <a:spcPct val="0"/>
              </a:spcBef>
            </a:pPr>
            <a:r>
              <a:rPr lang="en-US" altLang="en-US" baseline="0" dirty="0" smtClean="0"/>
              <a:t>At the end of each section are topics identified as Comprehensive. All counselors should be aware of these topics while experienced counselors should have a good working knowledge of them.</a:t>
            </a:r>
            <a:endParaRPr lang="en-US" altLang="en-US" dirty="0"/>
          </a:p>
        </p:txBody>
      </p:sp>
      <p:sp>
        <p:nvSpPr>
          <p:cNvPr id="5" name="Slide Number Placeholder 4"/>
          <p:cNvSpPr>
            <a:spLocks noGrp="1"/>
          </p:cNvSpPr>
          <p:nvPr>
            <p:ph type="sldNum" sz="quarter" idx="12"/>
          </p:nvPr>
        </p:nvSpPr>
        <p:spPr/>
        <p:txBody>
          <a:bodyPr/>
          <a:lstStyle/>
          <a:p>
            <a:fld id="{F5F29504-3EB7-4D64-9853-A98680AD298B}" type="slidenum">
              <a:rPr lang="en-US" smtClean="0"/>
              <a:pPr/>
              <a:t>1</a:t>
            </a:fld>
            <a:endParaRPr lang="en-US" dirty="0"/>
          </a:p>
        </p:txBody>
      </p:sp>
      <p:sp>
        <p:nvSpPr>
          <p:cNvPr id="6" name="Footer Placeholder 5"/>
          <p:cNvSpPr>
            <a:spLocks noGrp="1"/>
          </p:cNvSpPr>
          <p:nvPr>
            <p:ph type="ftr" sz="quarter" idx="13"/>
          </p:nvPr>
        </p:nvSpPr>
        <p:spPr/>
        <p:txBody>
          <a:bodyPr/>
          <a:lstStyle/>
          <a:p>
            <a:endParaRPr lang="en-US" dirty="0"/>
          </a:p>
        </p:txBody>
      </p:sp>
      <p:sp>
        <p:nvSpPr>
          <p:cNvPr id="7" name="Header Placeholder 6"/>
          <p:cNvSpPr>
            <a:spLocks noGrp="1"/>
          </p:cNvSpPr>
          <p:nvPr>
            <p:ph type="hdr" sz="quarter" idx="14"/>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716331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Confirm the</a:t>
            </a:r>
            <a:r>
              <a:rPr lang="en-US" altLang="en-US" baseline="0" dirty="0" smtClean="0"/>
              <a:t> SSN / ITIN is correct</a:t>
            </a:r>
          </a:p>
          <a:p>
            <a:pPr eaLnBrk="1" hangingPunct="1"/>
            <a:r>
              <a:rPr lang="en-US" altLang="en-US" baseline="0" dirty="0" smtClean="0"/>
              <a:t>Make sure it’s the correct year</a:t>
            </a:r>
          </a:p>
          <a:p>
            <a:pPr eaLnBrk="1" hangingPunct="1"/>
            <a:r>
              <a:rPr lang="en-US" altLang="en-US" baseline="0" dirty="0" smtClean="0"/>
              <a:t>Double check the name – may say “inherited”</a:t>
            </a:r>
          </a:p>
          <a:p>
            <a:pPr eaLnBrk="1" hangingPunct="1"/>
            <a:r>
              <a:rPr lang="en-US" altLang="en-US" baseline="0" dirty="0" smtClean="0"/>
              <a:t>Most important – check the codes</a:t>
            </a:r>
          </a:p>
          <a:p>
            <a:pPr eaLnBrk="1" hangingPunct="1"/>
            <a:endParaRPr lang="en-US" altLang="en-US" baseline="0" dirty="0" smtClean="0"/>
          </a:p>
          <a:p>
            <a:pPr eaLnBrk="1" hangingPunct="1"/>
            <a:r>
              <a:rPr lang="en-US" altLang="en-US" baseline="0" dirty="0" smtClean="0"/>
              <a:t>If you see a code you’re not familiar with, all codes can be found in Volunteer Resource Guide Pub 4012 Tab D </a:t>
            </a:r>
            <a:endParaRPr lang="en-US" altLang="en-US" dirty="0"/>
          </a:p>
        </p:txBody>
      </p:sp>
      <p:sp>
        <p:nvSpPr>
          <p:cNvPr id="105476"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6A474D02-AC4C-4A72-8721-8541005765FA}" type="slidenum">
              <a:rPr lang="en-US" altLang="en-US"/>
              <a:pPr>
                <a:spcBef>
                  <a:spcPct val="0"/>
                </a:spcBef>
                <a:buClrTx/>
                <a:buFontTx/>
                <a:buNone/>
              </a:pPr>
              <a:t>12</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1570390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7460"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6F4E866-BBBF-4661-8815-2204599F2947}" type="slidenum">
              <a:rPr lang="en-US" altLang="en-US"/>
              <a:pPr>
                <a:spcBef>
                  <a:spcPct val="0"/>
                </a:spcBef>
                <a:buClrTx/>
                <a:buFontTx/>
                <a:buNone/>
              </a:pPr>
              <a:t>13</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886824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taxpayer says that they have been using the General Rule, send them to a paid preparer.</a:t>
            </a:r>
          </a:p>
          <a:p>
            <a:pPr eaLnBrk="1" hangingPunct="1">
              <a:spcBef>
                <a:spcPct val="0"/>
              </a:spcBef>
            </a:pPr>
            <a:r>
              <a:rPr lang="en-US" altLang="en-US" dirty="0"/>
              <a:t>Simplified General Rule is IN SCOPE while General Rule is OUT OF SCOPE</a:t>
            </a:r>
          </a:p>
        </p:txBody>
      </p:sp>
      <p:sp>
        <p:nvSpPr>
          <p:cNvPr id="147460"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6F4E866-BBBF-4661-8815-2204599F2947}" type="slidenum">
              <a:rPr lang="en-US" altLang="en-US"/>
              <a:pPr>
                <a:spcBef>
                  <a:spcPct val="0"/>
                </a:spcBef>
                <a:buClrTx/>
                <a:buFontTx/>
                <a:buNone/>
              </a:pPr>
              <a:t>14</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3011718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dirty="0" smtClean="0"/>
              <a:t>Simplified Method may also be called the Simplified General Rule.</a:t>
            </a:r>
            <a:endParaRPr lang="en-US" altLang="en-US" dirty="0" smtClean="0">
              <a:solidFill>
                <a:srgbClr val="0000FF"/>
              </a:solidFill>
            </a:endParaRPr>
          </a:p>
          <a:p>
            <a:pPr eaLnBrk="1" hangingPunct="1">
              <a:spcBef>
                <a:spcPct val="0"/>
              </a:spcBef>
            </a:pPr>
            <a:endParaRPr lang="en-US" altLang="en-US" dirty="0" smtClean="0"/>
          </a:p>
          <a:p>
            <a:pPr eaLnBrk="1" hangingPunct="1">
              <a:spcBef>
                <a:spcPct val="0"/>
              </a:spcBef>
            </a:pPr>
            <a:r>
              <a:rPr lang="en-US" altLang="en-US" dirty="0" smtClean="0"/>
              <a:t>If </a:t>
            </a:r>
            <a:r>
              <a:rPr lang="en-US" altLang="en-US" dirty="0"/>
              <a:t>taxpayer says that they have been using the General Rule, send them to a paid preparer.</a:t>
            </a:r>
          </a:p>
        </p:txBody>
      </p:sp>
      <p:sp>
        <p:nvSpPr>
          <p:cNvPr id="148484"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1B8640F-3CD4-4541-8E0D-63642414E786}" type="slidenum">
              <a:rPr lang="en-US" altLang="en-US"/>
              <a:pPr>
                <a:spcBef>
                  <a:spcPct val="0"/>
                </a:spcBef>
                <a:buClrTx/>
                <a:buFontTx/>
                <a:buNone/>
              </a:pPr>
              <a:t>15</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41987719"/>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3738"/>
            <a:ext cx="6153150" cy="34623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29504-3EB7-4D64-9853-A98680AD298B}" type="slidenum">
              <a:rPr lang="en-US" smtClean="0"/>
              <a:pPr/>
              <a:t>16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26560869"/>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3738"/>
            <a:ext cx="6153150" cy="346233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The 12 month period</a:t>
            </a:r>
            <a:r>
              <a:rPr lang="en-US" b="1" baseline="0" dirty="0" smtClean="0"/>
              <a:t> spans across year end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More info can be found in IRS Pubs 590-B for IRAs and Pub 575 or Pub 721 for pensions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Note: an RMD cannot be rolled over</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29504-3EB7-4D64-9853-A98680AD298B}" type="slidenum">
              <a:rPr lang="en-US" smtClean="0"/>
              <a:pPr/>
              <a:t>17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7355260"/>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3738"/>
            <a:ext cx="6153150" cy="34623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29504-3EB7-4D64-9853-A98680AD298B}" type="slidenum">
              <a:rPr lang="en-US" smtClean="0"/>
              <a:pPr/>
              <a:t>18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21626693"/>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3738"/>
            <a:ext cx="6153150" cy="3462337"/>
          </a:xfrm>
        </p:spPr>
      </p:sp>
      <p:sp>
        <p:nvSpPr>
          <p:cNvPr id="3" name="Notes Placeholder 2"/>
          <p:cNvSpPr>
            <a:spLocks noGrp="1"/>
          </p:cNvSpPr>
          <p:nvPr>
            <p:ph type="body" idx="1"/>
          </p:nvPr>
        </p:nvSpPr>
        <p:spPr/>
        <p:txBody>
          <a:bodyPr/>
          <a:lstStyle/>
          <a:p>
            <a:r>
              <a:rPr lang="en-US" dirty="0" smtClean="0"/>
              <a:t>Find instructions in P4012.</a:t>
            </a:r>
          </a:p>
          <a:p>
            <a:r>
              <a:rPr lang="en-US" dirty="0" smtClean="0"/>
              <a:t>IRS </a:t>
            </a:r>
            <a:r>
              <a:rPr lang="en-US" dirty="0"/>
              <a:t>may audit your income tax return to verify that taxpayer qualified for a waiver</a:t>
            </a:r>
            <a:r>
              <a:rPr lang="en-US" dirty="0" smtClean="0"/>
              <a:t>.</a:t>
            </a:r>
          </a:p>
          <a:p>
            <a:endParaRPr lang="en-US" dirty="0" smtClean="0"/>
          </a:p>
          <a:p>
            <a:pPr marL="0" marR="0" lvl="1"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t> Rollover made as soon as practicable (usually within 30 days) after reasons for delay no longer prevent taxpayer from making contribution</a:t>
            </a:r>
          </a:p>
          <a:p>
            <a:endParaRPr lang="en-US" dirty="0" smtClean="0"/>
          </a:p>
          <a:p>
            <a:endParaRPr lang="en-US" dirty="0"/>
          </a:p>
          <a:p>
            <a:pPr marL="283721" indent="-283721">
              <a:buFont typeface="Arial" panose="020B0604020202020204" pitchFamily="34" charset="0"/>
              <a:buChar char="•"/>
            </a:pPr>
            <a:r>
              <a:rPr lang="en-US" sz="1400" dirty="0"/>
              <a:t>Rollover - </a:t>
            </a:r>
            <a:r>
              <a:rPr lang="en-US" sz="1400" u="sng" dirty="0"/>
              <a:t>Indirect transfer</a:t>
            </a:r>
            <a:r>
              <a:rPr lang="en-US" sz="1400" u="sng" baseline="30000" dirty="0"/>
              <a:t>**</a:t>
            </a:r>
            <a:endParaRPr lang="en-US" sz="1400" u="sng" dirty="0"/>
          </a:p>
          <a:p>
            <a:pPr marL="737675" lvl="1" indent="-283721">
              <a:buFont typeface="Arial" panose="020B0604020202020204" pitchFamily="34" charset="0"/>
              <a:buChar char="•"/>
            </a:pPr>
            <a:r>
              <a:rPr lang="en-US" sz="1400" dirty="0"/>
              <a:t>Written self-certification-Certification Model Letter in the Appendix of Rev. Proc. 2016-47 Waiver of 60-Day Rollover Requirement Section 3.</a:t>
            </a:r>
          </a:p>
          <a:p>
            <a:pPr marL="737675" lvl="1" indent="-283721">
              <a:buFont typeface="Arial" panose="020B0604020202020204" pitchFamily="34" charset="0"/>
              <a:buChar char="•"/>
            </a:pPr>
            <a:r>
              <a:rPr lang="en-US" sz="1400" dirty="0"/>
              <a:t>Eleven Conditions for self-certification</a:t>
            </a:r>
          </a:p>
          <a:p>
            <a:pPr marL="1191629" lvl="2" indent="-283721">
              <a:buFont typeface="Arial" panose="020B0604020202020204" pitchFamily="34" charset="0"/>
              <a:buChar char="•"/>
            </a:pPr>
            <a:r>
              <a:rPr lang="en-US" sz="1400" dirty="0"/>
              <a:t>Error committed by the financial institution…</a:t>
            </a:r>
          </a:p>
          <a:p>
            <a:pPr marL="1191629" lvl="2" indent="-283721">
              <a:buFont typeface="Arial" panose="020B0604020202020204" pitchFamily="34" charset="0"/>
              <a:buChar char="•"/>
            </a:pPr>
            <a:r>
              <a:rPr lang="en-US" sz="1400" dirty="0"/>
              <a:t>Distribution, in form of check, was misplaced or never cashed</a:t>
            </a:r>
          </a:p>
          <a:p>
            <a:pPr marL="1191629" lvl="2" indent="-283721">
              <a:buFont typeface="Arial" panose="020B0604020202020204" pitchFamily="34" charset="0"/>
              <a:buChar char="•"/>
            </a:pPr>
            <a:r>
              <a:rPr lang="en-US" sz="1400" dirty="0"/>
              <a:t>Distribution deposited into and remained in account mistakenly thought to be an eligible retirement plan</a:t>
            </a:r>
          </a:p>
          <a:p>
            <a:pPr marL="1191629" lvl="2" indent="-283721">
              <a:buFont typeface="Arial" panose="020B0604020202020204" pitchFamily="34" charset="0"/>
              <a:buChar char="•"/>
            </a:pPr>
            <a:r>
              <a:rPr lang="en-US" sz="1400" dirty="0"/>
              <a:t>TP’s principal resident was severely damaged</a:t>
            </a:r>
          </a:p>
          <a:p>
            <a:pPr marL="1191629" lvl="2" indent="-283721">
              <a:buFont typeface="Arial" panose="020B0604020202020204" pitchFamily="34" charset="0"/>
              <a:buChar char="•"/>
            </a:pPr>
            <a:r>
              <a:rPr lang="en-US" sz="1400" dirty="0"/>
              <a:t>Member of TP’s family died</a:t>
            </a:r>
          </a:p>
          <a:p>
            <a:pPr marL="1191629" lvl="2" indent="-283721">
              <a:buFont typeface="Arial" panose="020B0604020202020204" pitchFamily="34" charset="0"/>
              <a:buChar char="•"/>
            </a:pPr>
            <a:r>
              <a:rPr lang="en-US" sz="1400" dirty="0"/>
              <a:t>TP or a member of the TP’s family was seriously ill</a:t>
            </a:r>
          </a:p>
          <a:p>
            <a:pPr marL="1191629" lvl="2" indent="-283721">
              <a:buFont typeface="Arial" panose="020B0604020202020204" pitchFamily="34" charset="0"/>
              <a:buChar char="•"/>
            </a:pPr>
            <a:r>
              <a:rPr lang="en-US" sz="1400" dirty="0"/>
              <a:t>TP was incarcerated</a:t>
            </a:r>
          </a:p>
          <a:p>
            <a:pPr marL="1191629" lvl="2" indent="-283721">
              <a:buFont typeface="Arial" panose="020B0604020202020204" pitchFamily="34" charset="0"/>
              <a:buChar char="•"/>
            </a:pPr>
            <a:r>
              <a:rPr lang="en-US" sz="1400" dirty="0"/>
              <a:t>Restrictions were imposed by a foreign country</a:t>
            </a:r>
          </a:p>
          <a:p>
            <a:pPr marL="1191629" lvl="2" indent="-283721">
              <a:buFont typeface="Arial" panose="020B0604020202020204" pitchFamily="34" charset="0"/>
              <a:buChar char="•"/>
            </a:pPr>
            <a:r>
              <a:rPr lang="en-US" sz="1400" dirty="0"/>
              <a:t>Postal error occurred</a:t>
            </a:r>
          </a:p>
          <a:p>
            <a:pPr marL="1191629" lvl="2" indent="-283721">
              <a:buFont typeface="Arial" panose="020B0604020202020204" pitchFamily="34" charset="0"/>
              <a:buChar char="•"/>
            </a:pPr>
            <a:r>
              <a:rPr lang="en-US" sz="1400" dirty="0"/>
              <a:t>Distribution made on account of a levy under §§6331 and proceeds of levy have been returned to the TP</a:t>
            </a:r>
          </a:p>
          <a:p>
            <a:pPr marL="1191629" lvl="2" indent="-283721">
              <a:buFont typeface="Arial" panose="020B0604020202020204" pitchFamily="34" charset="0"/>
              <a:buChar char="•"/>
            </a:pPr>
            <a:r>
              <a:rPr lang="en-US" sz="1400" dirty="0"/>
              <a:t>Party making distribution to which rollover relates delayed providing information that the receiving plan or IRA required to complete the rollover despite the TP’s reasonable efforts to obtain the information</a:t>
            </a:r>
            <a:endParaRPr lang="en-US" sz="180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29504-3EB7-4D64-9853-A98680AD298B}" type="slidenum">
              <a:rPr lang="en-US" smtClean="0"/>
              <a:pPr/>
              <a:t>20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5732580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1457" y="8773012"/>
            <a:ext cx="3037366" cy="46148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2251" tIns="46125" rIns="92251" bIns="46125" anchor="b"/>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defRPr sz="1200">
                <a:solidFill>
                  <a:schemeClr val="tx1"/>
                </a:solidFill>
                <a:latin typeface="Calibri" pitchFamily="34" charset="0"/>
              </a:defRPr>
            </a:lvl2pPr>
            <a:lvl3pPr marL="1143000" indent="-228600">
              <a:spcBef>
                <a:spcPct val="30000"/>
              </a:spcBef>
              <a:buFont typeface="Wingdings" pitchFamily="2" charset="2"/>
              <a:buChar char="v"/>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buClrTx/>
              <a:buFontTx/>
              <a:buNone/>
            </a:pPr>
            <a:fld id="{9A28EA56-77EA-4D4A-9065-183AE03F3F53}" type="slidenum">
              <a:rPr lang="en-US" altLang="en-US"/>
              <a:pPr algn="r" eaLnBrk="1" hangingPunct="1">
                <a:spcBef>
                  <a:spcPct val="0"/>
                </a:spcBef>
                <a:buClrTx/>
                <a:buFontTx/>
                <a:buNone/>
              </a:pPr>
              <a:t>22</a:t>
            </a:fld>
            <a:endParaRPr lang="en-US" altLang="en-US" dirty="0"/>
          </a:p>
        </p:txBody>
      </p:sp>
      <p:sp>
        <p:nvSpPr>
          <p:cNvPr id="101379"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 name="Slide Number Placeholder 4"/>
          <p:cNvSpPr>
            <a:spLocks noGrp="1"/>
          </p:cNvSpPr>
          <p:nvPr>
            <p:ph type="sldNum" sz="quarter" idx="12"/>
          </p:nvPr>
        </p:nvSpPr>
        <p:spPr/>
        <p:txBody>
          <a:bodyPr/>
          <a:lstStyle/>
          <a:p>
            <a:fld id="{F5F29504-3EB7-4D64-9853-A98680AD298B}" type="slidenum">
              <a:rPr lang="en-US" smtClean="0"/>
              <a:pPr/>
              <a:t>22</a:t>
            </a:fld>
            <a:endParaRPr lang="en-US" dirty="0"/>
          </a:p>
        </p:txBody>
      </p:sp>
      <p:sp>
        <p:nvSpPr>
          <p:cNvPr id="6" name="Footer Placeholder 5"/>
          <p:cNvSpPr>
            <a:spLocks noGrp="1"/>
          </p:cNvSpPr>
          <p:nvPr>
            <p:ph type="ftr" sz="quarter" idx="13"/>
          </p:nvPr>
        </p:nvSpPr>
        <p:spPr/>
        <p:txBody>
          <a:bodyPr/>
          <a:lstStyle/>
          <a:p>
            <a:endParaRPr lang="en-US" dirty="0"/>
          </a:p>
        </p:txBody>
      </p:sp>
      <p:sp>
        <p:nvSpPr>
          <p:cNvPr id="7" name="Header Placeholder 6"/>
          <p:cNvSpPr>
            <a:spLocks noGrp="1"/>
          </p:cNvSpPr>
          <p:nvPr>
            <p:ph type="hdr" sz="quarter" idx="14"/>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7094120"/>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3426"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772334E-1E42-45E3-8A0D-58645DD0057D}" type="slidenum">
              <a:rPr lang="en-US" altLang="en-US"/>
              <a:pPr>
                <a:spcBef>
                  <a:spcPct val="0"/>
                </a:spcBef>
                <a:buClrTx/>
                <a:buFontTx/>
                <a:buNone/>
              </a:pPr>
              <a:t>23</a:t>
            </a:fld>
            <a:endParaRPr lang="en-US" altLang="en-US" dirty="0"/>
          </a:p>
        </p:txBody>
      </p:sp>
      <p:sp>
        <p:nvSpPr>
          <p:cNvPr id="103427" name="Rectangle 1"/>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03428" name="Rectangle 2"/>
          <p:cNvSpPr>
            <a:spLocks noGrp="1" noChangeArrowheads="1"/>
          </p:cNvSpPr>
          <p:nvPr>
            <p:ph type="body" idx="1"/>
          </p:nvPr>
        </p:nvSpPr>
        <p:spPr bwMode="auto">
          <a:xfrm>
            <a:off x="934091" y="4342406"/>
            <a:ext cx="5140644"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r>
              <a:rPr lang="en-US" altLang="en-US" dirty="0"/>
              <a:t>Traditional IRA</a:t>
            </a:r>
          </a:p>
          <a:p>
            <a:pPr lvl="1"/>
            <a:r>
              <a:rPr lang="en-US" altLang="en-US" dirty="0"/>
              <a:t>typically, fully deducted when contribution was made and therefor distribution is fully taxable</a:t>
            </a:r>
          </a:p>
          <a:p>
            <a:pPr lvl="1"/>
            <a:r>
              <a:rPr lang="en-US" altLang="en-US" dirty="0"/>
              <a:t>If not, need form 8606 Part I – look at prior year</a:t>
            </a:r>
          </a:p>
          <a:p>
            <a:r>
              <a:rPr lang="en-US" altLang="en-US" dirty="0" smtClean="0"/>
              <a:t>SIMPLE/SEP </a:t>
            </a:r>
            <a:r>
              <a:rPr lang="en-US" altLang="en-US" dirty="0"/>
              <a:t>A variation of a traditional IRA that may be partly or wholly funded by an employer</a:t>
            </a:r>
          </a:p>
          <a:p>
            <a:r>
              <a:rPr lang="en-US" altLang="en-US" dirty="0"/>
              <a:t>Typically, fully taxable when </a:t>
            </a:r>
            <a:r>
              <a:rPr lang="en-US" altLang="en-US" dirty="0" smtClean="0"/>
              <a:t>distributed</a:t>
            </a:r>
          </a:p>
          <a:p>
            <a:endParaRPr lang="en-US" altLang="en-US" dirty="0" smtClean="0"/>
          </a:p>
          <a:p>
            <a:r>
              <a:rPr lang="en-US" altLang="en-US" dirty="0" smtClean="0"/>
              <a:t>Roth</a:t>
            </a:r>
          </a:p>
          <a:p>
            <a:pPr lvl="1"/>
            <a:r>
              <a:rPr lang="en-US" altLang="en-US" dirty="0" smtClean="0"/>
              <a:t>Not deductible when contribution is made</a:t>
            </a:r>
          </a:p>
          <a:p>
            <a:pPr lvl="1"/>
            <a:r>
              <a:rPr lang="en-US" altLang="en-US" dirty="0" smtClean="0"/>
              <a:t>Not taxable when distributed – IF rules are followed</a:t>
            </a:r>
          </a:p>
          <a:p>
            <a:pPr lvl="1"/>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9770569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402"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14611139-3A77-4B17-B17A-F569CF18362C}" type="slidenum">
              <a:rPr lang="en-US" altLang="en-US"/>
              <a:pPr>
                <a:spcBef>
                  <a:spcPct val="0"/>
                </a:spcBef>
                <a:buClrTx/>
                <a:buFontTx/>
                <a:buNone/>
              </a:pPr>
              <a:t>3</a:t>
            </a:fld>
            <a:endParaRPr lang="en-US" altLang="en-US" dirty="0"/>
          </a:p>
        </p:txBody>
      </p:sp>
      <p:sp>
        <p:nvSpPr>
          <p:cNvPr id="102403" name="Rectangle 1"/>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77828" name="Rectangle 2"/>
          <p:cNvSpPr>
            <a:spLocks noGrp="1" noChangeArrowheads="1"/>
          </p:cNvSpPr>
          <p:nvPr>
            <p:ph type="body" idx="1"/>
          </p:nvPr>
        </p:nvSpPr>
        <p:spPr bwMode="auto">
          <a:xfrm>
            <a:off x="934091" y="4342406"/>
            <a:ext cx="5140644" cy="4114022"/>
          </a:xfrm>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pPr>
              <a:defRPr/>
            </a:pPr>
            <a:r>
              <a:rPr lang="en-US" altLang="en-US" dirty="0"/>
              <a:t>Several types of IRAs – will discuss in </a:t>
            </a:r>
            <a:r>
              <a:rPr lang="en-US" altLang="en-US" dirty="0" smtClean="0"/>
              <a:t>detail</a:t>
            </a:r>
            <a:endParaRPr lang="en-US" altLang="en-US" dirty="0"/>
          </a:p>
          <a:p>
            <a:pPr>
              <a:defRPr/>
            </a:pPr>
            <a:r>
              <a:rPr lang="en-US" altLang="en-US" dirty="0"/>
              <a:t>Pension: Series of determinable payments made to employee (or survivor) after retirement from </a:t>
            </a:r>
            <a:r>
              <a:rPr lang="en-US" altLang="en-US" dirty="0" smtClean="0"/>
              <a:t>work</a:t>
            </a:r>
            <a:endParaRPr lang="en-US" altLang="en-US" dirty="0"/>
          </a:p>
          <a:p>
            <a:pPr>
              <a:defRPr/>
            </a:pPr>
            <a:r>
              <a:rPr lang="en-US" altLang="en-US" dirty="0"/>
              <a:t>Annuity: Payments under contract from insurance company, trust company or individual</a:t>
            </a:r>
          </a:p>
          <a:p>
            <a:pPr>
              <a:defRPr/>
            </a:pPr>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5773184"/>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3426"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772334E-1E42-45E3-8A0D-58645DD0057D}" type="slidenum">
              <a:rPr lang="en-US" altLang="en-US"/>
              <a:pPr>
                <a:spcBef>
                  <a:spcPct val="0"/>
                </a:spcBef>
                <a:buClrTx/>
                <a:buFontTx/>
                <a:buNone/>
              </a:pPr>
              <a:t>24</a:t>
            </a:fld>
            <a:endParaRPr lang="en-US" altLang="en-US" dirty="0"/>
          </a:p>
        </p:txBody>
      </p:sp>
      <p:sp>
        <p:nvSpPr>
          <p:cNvPr id="103427" name="Rectangle 1"/>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03428" name="Rectangle 2"/>
          <p:cNvSpPr>
            <a:spLocks noGrp="1" noChangeArrowheads="1"/>
          </p:cNvSpPr>
          <p:nvPr>
            <p:ph type="body" idx="1"/>
          </p:nvPr>
        </p:nvSpPr>
        <p:spPr bwMode="auto">
          <a:xfrm>
            <a:off x="934091" y="4342406"/>
            <a:ext cx="5140644"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44383603"/>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4450"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F240531-E7EE-4294-AF6C-DD7250771F89}" type="slidenum">
              <a:rPr lang="en-US" altLang="en-US"/>
              <a:pPr>
                <a:spcBef>
                  <a:spcPct val="0"/>
                </a:spcBef>
                <a:buClrTx/>
                <a:buFontTx/>
                <a:buNone/>
              </a:pPr>
              <a:t>25</a:t>
            </a:fld>
            <a:endParaRPr lang="en-US" altLang="en-US" dirty="0"/>
          </a:p>
        </p:txBody>
      </p:sp>
      <p:sp>
        <p:nvSpPr>
          <p:cNvPr id="104451" name="Rectangle 1"/>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04452" name="Rectangle 2"/>
          <p:cNvSpPr>
            <a:spLocks noGrp="1" noChangeArrowheads="1"/>
          </p:cNvSpPr>
          <p:nvPr>
            <p:ph type="body" idx="1"/>
          </p:nvPr>
        </p:nvSpPr>
        <p:spPr bwMode="auto">
          <a:xfrm>
            <a:off x="934091" y="4342406"/>
            <a:ext cx="5140644"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r>
              <a:rPr lang="en-US" altLang="en-US" dirty="0" smtClean="0"/>
              <a:t>The IRA</a:t>
            </a:r>
            <a:r>
              <a:rPr lang="en-US" altLang="en-US" baseline="0" dirty="0" smtClean="0"/>
              <a:t> owner can have multiple IRAs at various financial institutions or brokerages.</a:t>
            </a:r>
          </a:p>
          <a:p>
            <a:endParaRPr lang="en-US" altLang="en-US" baseline="0" dirty="0" smtClean="0"/>
          </a:p>
          <a:p>
            <a:r>
              <a:rPr lang="en-US" altLang="en-US" baseline="0" dirty="0" smtClean="0"/>
              <a:t>At the taxpayer’s choice:</a:t>
            </a:r>
          </a:p>
          <a:p>
            <a:r>
              <a:rPr lang="en-US" altLang="en-US" baseline="0" dirty="0" smtClean="0"/>
              <a:t>The RMD is computed on the total of all IRAs and can be withdrawn from any IRA or IRAs.</a:t>
            </a:r>
          </a:p>
          <a:p>
            <a:r>
              <a:rPr lang="en-US" altLang="en-US" baseline="0" dirty="0" smtClean="0"/>
              <a:t>Alternatively, the RMD can be computed for each IRA and withdrawn from that IRA.</a:t>
            </a:r>
            <a:endParaRPr lang="en-US" altLang="en-US" dirty="0"/>
          </a:p>
          <a:p>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90590309"/>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contributions were never deducted, taxpayers have basis in their Roth IRAs.</a:t>
            </a:r>
          </a:p>
          <a:p>
            <a:r>
              <a:rPr lang="en-US" baseline="0" dirty="0" smtClean="0"/>
              <a:t>That basis is taken into account when the distribution does not qualify for full tax-free treatment – which is out of scope.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29504-3EB7-4D64-9853-A98680AD298B}" type="slidenum">
              <a:rPr lang="en-US" smtClean="0"/>
              <a:pPr/>
              <a:t>26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5442459"/>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an employee rolls</a:t>
            </a:r>
            <a:r>
              <a:rPr lang="en-US" baseline="0" dirty="0" smtClean="0"/>
              <a:t> over their 401(k) from an employer plan to a traditional IRA, they can roll amounts attributable to pre-tax contributions only</a:t>
            </a:r>
          </a:p>
          <a:p>
            <a:r>
              <a:rPr lang="en-US" baseline="0" dirty="0" smtClean="0"/>
              <a:t>So, IRAs started from an employer plan rollover would not have basis</a:t>
            </a:r>
          </a:p>
          <a:p>
            <a:endParaRPr lang="en-US" baseline="0" dirty="0" smtClean="0"/>
          </a:p>
          <a:p>
            <a:r>
              <a:rPr lang="en-US" baseline="0" dirty="0" smtClean="0"/>
              <a:t>No Form 8606 filed when contributions not fully deductable – taxpayer looses basis in IRA and IRA becomes fully taxable</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29504-3EB7-4D64-9853-A98680AD298B}" type="slidenum">
              <a:rPr lang="en-US" smtClean="0"/>
              <a:pPr/>
              <a:t>28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54813430"/>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 name="Slide Number Placeholder 4"/>
          <p:cNvSpPr>
            <a:spLocks noGrp="1"/>
          </p:cNvSpPr>
          <p:nvPr>
            <p:ph type="sldNum" sz="quarter" idx="12"/>
          </p:nvPr>
        </p:nvSpPr>
        <p:spPr/>
        <p:txBody>
          <a:bodyPr/>
          <a:lstStyle/>
          <a:p>
            <a:fld id="{F5F29504-3EB7-4D64-9853-A98680AD298B}" type="slidenum">
              <a:rPr lang="en-US" smtClean="0"/>
              <a:pPr/>
              <a:t>29</a:t>
            </a:fld>
            <a:endParaRPr lang="en-US" dirty="0"/>
          </a:p>
        </p:txBody>
      </p:sp>
      <p:sp>
        <p:nvSpPr>
          <p:cNvPr id="6" name="Footer Placeholder 5"/>
          <p:cNvSpPr>
            <a:spLocks noGrp="1"/>
          </p:cNvSpPr>
          <p:nvPr>
            <p:ph type="ftr" sz="quarter" idx="13"/>
          </p:nvPr>
        </p:nvSpPr>
        <p:spPr/>
        <p:txBody>
          <a:bodyPr/>
          <a:lstStyle/>
          <a:p>
            <a:endParaRPr lang="en-US" dirty="0"/>
          </a:p>
        </p:txBody>
      </p:sp>
      <p:sp>
        <p:nvSpPr>
          <p:cNvPr id="7" name="Header Placeholder 6"/>
          <p:cNvSpPr>
            <a:spLocks noGrp="1"/>
          </p:cNvSpPr>
          <p:nvPr>
            <p:ph type="hdr" sz="quarter" idx="14"/>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66127183"/>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4450"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F240531-E7EE-4294-AF6C-DD7250771F89}" type="slidenum">
              <a:rPr lang="en-US" altLang="en-US"/>
              <a:pPr>
                <a:spcBef>
                  <a:spcPct val="0"/>
                </a:spcBef>
                <a:buClrTx/>
                <a:buFontTx/>
                <a:buNone/>
              </a:pPr>
              <a:t>30</a:t>
            </a:fld>
            <a:endParaRPr lang="en-US" altLang="en-US" dirty="0"/>
          </a:p>
        </p:txBody>
      </p:sp>
      <p:sp>
        <p:nvSpPr>
          <p:cNvPr id="104451" name="Rectangle 1"/>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04452" name="Rectangle 2"/>
          <p:cNvSpPr>
            <a:spLocks noGrp="1" noChangeArrowheads="1"/>
          </p:cNvSpPr>
          <p:nvPr>
            <p:ph type="body" idx="1"/>
          </p:nvPr>
        </p:nvSpPr>
        <p:spPr bwMode="auto">
          <a:xfrm>
            <a:off x="934091" y="4342406"/>
            <a:ext cx="5140644"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pPr lvl="0"/>
            <a:r>
              <a:rPr lang="en-US" altLang="en-US" dirty="0" smtClean="0"/>
              <a:t>If the IRA is in payout mode when the account holder dies, the nonspousal beneficiary</a:t>
            </a:r>
            <a:r>
              <a:rPr lang="en-US" altLang="en-US" baseline="0" dirty="0" smtClean="0"/>
              <a:t> can take distributions over the longer of their life or the life expectancy of the decedent.</a:t>
            </a:r>
          </a:p>
          <a:p>
            <a:pPr lvl="0"/>
            <a:endParaRPr lang="en-US" altLang="en-US" baseline="0" dirty="0" smtClean="0"/>
          </a:p>
          <a:p>
            <a:pPr lvl="0"/>
            <a:r>
              <a:rPr lang="en-US" altLang="en-US" baseline="0" dirty="0" smtClean="0"/>
              <a:t>A spouse can keep the IRA as inherited to make it their own. If they make it their own, then it would be aggregated with the survivor’s other IRAs.</a:t>
            </a:r>
            <a:endParaRPr lang="en-US" altLang="en-US" dirty="0"/>
          </a:p>
          <a:p>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13363952"/>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Law</a:t>
            </a:r>
            <a:r>
              <a:rPr lang="en-US" altLang="en-US" baseline="0" dirty="0" smtClean="0"/>
              <a:t> change </a:t>
            </a:r>
          </a:p>
          <a:p>
            <a:pPr eaLnBrk="1" hangingPunct="1">
              <a:spcBef>
                <a:spcPct val="0"/>
              </a:spcBef>
            </a:pPr>
            <a:r>
              <a:rPr lang="en-US" altLang="en-US" baseline="0" dirty="0" smtClean="0"/>
              <a:t>	– can recharacterize an IRA contribution (new money) from traditional to Roth or vice versa</a:t>
            </a:r>
          </a:p>
          <a:p>
            <a:pPr eaLnBrk="1" hangingPunct="1">
              <a:spcBef>
                <a:spcPct val="0"/>
              </a:spcBef>
            </a:pPr>
            <a:r>
              <a:rPr lang="en-US" altLang="en-US" dirty="0" smtClean="0"/>
              <a:t>	-</a:t>
            </a:r>
            <a:r>
              <a:rPr lang="en-US" altLang="en-US" baseline="0" dirty="0" smtClean="0"/>
              <a:t>-</a:t>
            </a:r>
            <a:r>
              <a:rPr lang="en-US" altLang="en-US" dirty="0" smtClean="0"/>
              <a:t> cannot</a:t>
            </a:r>
            <a:r>
              <a:rPr lang="en-US" altLang="en-US" baseline="0" dirty="0" smtClean="0"/>
              <a:t> recharacterize a Roth conversion</a:t>
            </a:r>
            <a:endParaRPr lang="en-US" altLang="en-US" dirty="0"/>
          </a:p>
        </p:txBody>
      </p:sp>
      <p:sp>
        <p:nvSpPr>
          <p:cNvPr id="5" name="Slide Number Placeholder 4"/>
          <p:cNvSpPr>
            <a:spLocks noGrp="1"/>
          </p:cNvSpPr>
          <p:nvPr>
            <p:ph type="sldNum" sz="quarter" idx="12"/>
          </p:nvPr>
        </p:nvSpPr>
        <p:spPr/>
        <p:txBody>
          <a:bodyPr/>
          <a:lstStyle/>
          <a:p>
            <a:fld id="{F5F29504-3EB7-4D64-9853-A98680AD298B}" type="slidenum">
              <a:rPr lang="en-US" smtClean="0"/>
              <a:pPr/>
              <a:t>32</a:t>
            </a:fld>
            <a:endParaRPr lang="en-US" dirty="0"/>
          </a:p>
        </p:txBody>
      </p:sp>
      <p:sp>
        <p:nvSpPr>
          <p:cNvPr id="6" name="Footer Placeholder 5"/>
          <p:cNvSpPr>
            <a:spLocks noGrp="1"/>
          </p:cNvSpPr>
          <p:nvPr>
            <p:ph type="ftr" sz="quarter" idx="13"/>
          </p:nvPr>
        </p:nvSpPr>
        <p:spPr/>
        <p:txBody>
          <a:bodyPr/>
          <a:lstStyle/>
          <a:p>
            <a:endParaRPr lang="en-US" dirty="0"/>
          </a:p>
        </p:txBody>
      </p:sp>
      <p:sp>
        <p:nvSpPr>
          <p:cNvPr id="7" name="Header Placeholder 6"/>
          <p:cNvSpPr>
            <a:spLocks noGrp="1"/>
          </p:cNvSpPr>
          <p:nvPr>
            <p:ph type="hdr" sz="quarter" idx="14"/>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2095673"/>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buClr>
                <a:srgbClr val="C0504D"/>
              </a:buClr>
            </a:pPr>
            <a:r>
              <a:rPr lang="en-US" altLang="en-US" dirty="0">
                <a:solidFill>
                  <a:srgbClr val="000000"/>
                </a:solidFill>
              </a:rPr>
              <a:t>Qualified Charitable Distribution made permanent.</a:t>
            </a:r>
          </a:p>
          <a:p>
            <a:pPr>
              <a:buSzPct val="126000"/>
              <a:buFont typeface="Arial" charset="0"/>
              <a:buChar char="•"/>
            </a:pPr>
            <a:endParaRPr lang="en-US" altLang="en-US" dirty="0"/>
          </a:p>
        </p:txBody>
      </p:sp>
      <p:sp>
        <p:nvSpPr>
          <p:cNvPr id="136196"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31A478BC-466D-426A-9705-6BDE231C00B9}" type="slidenum">
              <a:rPr lang="en-US" altLang="en-US"/>
              <a:pPr>
                <a:spcBef>
                  <a:spcPct val="0"/>
                </a:spcBef>
                <a:buClrTx/>
                <a:buFontTx/>
                <a:buNone/>
              </a:pPr>
              <a:t>34</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64931698"/>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maximum that may be transferred is the year’s limit on an HSA</a:t>
            </a:r>
            <a:r>
              <a:rPr lang="en-US" baseline="0" dirty="0" smtClean="0"/>
              <a:t> contribution.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29504-3EB7-4D64-9853-A98680AD298B}" type="slidenum">
              <a:rPr lang="en-US" smtClean="0"/>
              <a:pPr/>
              <a:t>35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75453348"/>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Schedule A Misc Deduction</a:t>
            </a:r>
            <a:r>
              <a:rPr lang="en-US" baseline="0" dirty="0" smtClean="0"/>
              <a:t> subject to 2% not allowed in 2018</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29504-3EB7-4D64-9853-A98680AD298B}"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1457" y="8773012"/>
            <a:ext cx="3037366" cy="46148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2251" tIns="46125" rIns="92251" bIns="46125" anchor="b"/>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defRPr sz="1200">
                <a:solidFill>
                  <a:schemeClr val="tx1"/>
                </a:solidFill>
                <a:latin typeface="Calibri" pitchFamily="34" charset="0"/>
              </a:defRPr>
            </a:lvl2pPr>
            <a:lvl3pPr marL="1143000" indent="-228600">
              <a:spcBef>
                <a:spcPct val="30000"/>
              </a:spcBef>
              <a:buFont typeface="Wingdings" pitchFamily="2" charset="2"/>
              <a:buChar char="v"/>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buClrTx/>
              <a:buFontTx/>
              <a:buNone/>
            </a:pPr>
            <a:fld id="{9A28EA56-77EA-4D4A-9065-183AE03F3F53}" type="slidenum">
              <a:rPr lang="en-US" altLang="en-US"/>
              <a:pPr algn="r" eaLnBrk="1" hangingPunct="1">
                <a:spcBef>
                  <a:spcPct val="0"/>
                </a:spcBef>
                <a:buClrTx/>
                <a:buFontTx/>
                <a:buNone/>
              </a:pPr>
              <a:t>4</a:t>
            </a:fld>
            <a:endParaRPr lang="en-US" altLang="en-US" dirty="0"/>
          </a:p>
        </p:txBody>
      </p:sp>
      <p:sp>
        <p:nvSpPr>
          <p:cNvPr id="101379"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 name="Slide Number Placeholder 4"/>
          <p:cNvSpPr>
            <a:spLocks noGrp="1"/>
          </p:cNvSpPr>
          <p:nvPr>
            <p:ph type="sldNum" sz="quarter" idx="12"/>
          </p:nvPr>
        </p:nvSpPr>
        <p:spPr/>
        <p:txBody>
          <a:bodyPr/>
          <a:lstStyle/>
          <a:p>
            <a:fld id="{F5F29504-3EB7-4D64-9853-A98680AD298B}" type="slidenum">
              <a:rPr lang="en-US" smtClean="0"/>
              <a:pPr/>
              <a:t>4</a:t>
            </a:fld>
            <a:endParaRPr lang="en-US" dirty="0"/>
          </a:p>
        </p:txBody>
      </p:sp>
      <p:sp>
        <p:nvSpPr>
          <p:cNvPr id="6" name="Footer Placeholder 5"/>
          <p:cNvSpPr>
            <a:spLocks noGrp="1"/>
          </p:cNvSpPr>
          <p:nvPr>
            <p:ph type="ftr" sz="quarter" idx="13"/>
          </p:nvPr>
        </p:nvSpPr>
        <p:spPr/>
        <p:txBody>
          <a:bodyPr/>
          <a:lstStyle/>
          <a:p>
            <a:endParaRPr lang="en-US" dirty="0"/>
          </a:p>
        </p:txBody>
      </p:sp>
      <p:sp>
        <p:nvSpPr>
          <p:cNvPr id="7" name="Header Placeholder 6"/>
          <p:cNvSpPr>
            <a:spLocks noGrp="1"/>
          </p:cNvSpPr>
          <p:nvPr>
            <p:ph type="hdr" sz="quarter" idx="14"/>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47400"/>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Schedule A Misc Deduction</a:t>
            </a:r>
            <a:r>
              <a:rPr lang="en-US" baseline="0" dirty="0" smtClean="0"/>
              <a:t> subject to 2% not allowed in 2018</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29504-3EB7-4D64-9853-A98680AD298B}" type="slidenum">
              <a:rPr lang="en-US" smtClean="0"/>
              <a:pPr/>
              <a:t>37</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1457" y="8773012"/>
            <a:ext cx="3037366" cy="46148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2251" tIns="46125" rIns="92251" bIns="46125" anchor="b"/>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defRPr sz="1200">
                <a:solidFill>
                  <a:schemeClr val="tx1"/>
                </a:solidFill>
                <a:latin typeface="Calibri" pitchFamily="34" charset="0"/>
              </a:defRPr>
            </a:lvl2pPr>
            <a:lvl3pPr marL="1143000" indent="-228600">
              <a:spcBef>
                <a:spcPct val="30000"/>
              </a:spcBef>
              <a:buFont typeface="Wingdings" pitchFamily="2" charset="2"/>
              <a:buChar char="v"/>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buClrTx/>
              <a:buFontTx/>
              <a:buNone/>
            </a:pPr>
            <a:fld id="{9A28EA56-77EA-4D4A-9065-183AE03F3F53}" type="slidenum">
              <a:rPr lang="en-US" altLang="en-US"/>
              <a:pPr algn="r" eaLnBrk="1" hangingPunct="1">
                <a:spcBef>
                  <a:spcPct val="0"/>
                </a:spcBef>
                <a:buClrTx/>
                <a:buFontTx/>
                <a:buNone/>
              </a:pPr>
              <a:t>38</a:t>
            </a:fld>
            <a:endParaRPr lang="en-US" altLang="en-US" dirty="0"/>
          </a:p>
        </p:txBody>
      </p:sp>
      <p:sp>
        <p:nvSpPr>
          <p:cNvPr id="101379"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 name="Slide Number Placeholder 4"/>
          <p:cNvSpPr>
            <a:spLocks noGrp="1"/>
          </p:cNvSpPr>
          <p:nvPr>
            <p:ph type="sldNum" sz="quarter" idx="12"/>
          </p:nvPr>
        </p:nvSpPr>
        <p:spPr/>
        <p:txBody>
          <a:bodyPr/>
          <a:lstStyle/>
          <a:p>
            <a:fld id="{F5F29504-3EB7-4D64-9853-A98680AD298B}" type="slidenum">
              <a:rPr lang="en-US" smtClean="0"/>
              <a:pPr/>
              <a:t>38</a:t>
            </a:fld>
            <a:endParaRPr lang="en-US" dirty="0"/>
          </a:p>
        </p:txBody>
      </p:sp>
      <p:sp>
        <p:nvSpPr>
          <p:cNvPr id="6" name="Footer Placeholder 5"/>
          <p:cNvSpPr>
            <a:spLocks noGrp="1"/>
          </p:cNvSpPr>
          <p:nvPr>
            <p:ph type="ftr" sz="quarter" idx="13"/>
          </p:nvPr>
        </p:nvSpPr>
        <p:spPr/>
        <p:txBody>
          <a:bodyPr/>
          <a:lstStyle/>
          <a:p>
            <a:endParaRPr lang="en-US" dirty="0"/>
          </a:p>
        </p:txBody>
      </p:sp>
      <p:sp>
        <p:nvSpPr>
          <p:cNvPr id="7" name="Header Placeholder 6"/>
          <p:cNvSpPr>
            <a:spLocks noGrp="1"/>
          </p:cNvSpPr>
          <p:nvPr>
            <p:ph type="hdr" sz="quarter" idx="14"/>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2199861"/>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8242"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679E5213-510C-449B-A475-1E8CFD04AF0E}" type="slidenum">
              <a:rPr lang="en-US" altLang="en-US"/>
              <a:pPr>
                <a:spcBef>
                  <a:spcPct val="0"/>
                </a:spcBef>
                <a:buClrTx/>
                <a:buFontTx/>
                <a:buNone/>
              </a:pPr>
              <a:t>39</a:t>
            </a:fld>
            <a:endParaRPr lang="en-US" altLang="en-US" dirty="0"/>
          </a:p>
        </p:txBody>
      </p:sp>
      <p:sp>
        <p:nvSpPr>
          <p:cNvPr id="138243" name="Text Box 1"/>
          <p:cNvSpPr txBox="1">
            <a:spLocks noChangeArrowheads="1"/>
          </p:cNvSpPr>
          <p:nvPr/>
        </p:nvSpPr>
        <p:spPr bwMode="auto">
          <a:xfrm>
            <a:off x="3973035" y="8684811"/>
            <a:ext cx="3037367" cy="45833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271" tIns="46941" rIns="90271" bIns="46941"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6553B984-FD63-4E56-B655-633AD7CFC438}" type="slidenum">
              <a:rPr lang="en-US" altLang="en-US">
                <a:solidFill>
                  <a:srgbClr val="000000"/>
                </a:solidFill>
              </a:rPr>
              <a:pPr algn="r" eaLnBrk="1" hangingPunct="1">
                <a:spcBef>
                  <a:spcPct val="0"/>
                </a:spcBef>
                <a:buClrTx/>
                <a:buFontTx/>
                <a:buNone/>
              </a:pPr>
              <a:t>39</a:t>
            </a:fld>
            <a:endParaRPr lang="en-US" altLang="en-US" dirty="0">
              <a:solidFill>
                <a:srgbClr val="000000"/>
              </a:solidFill>
            </a:endParaRPr>
          </a:p>
        </p:txBody>
      </p:sp>
      <p:sp>
        <p:nvSpPr>
          <p:cNvPr id="138244" name="Rectangle 2"/>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38245" name="Rectangle 3"/>
          <p:cNvSpPr>
            <a:spLocks noGrp="1" noChangeArrowheads="1"/>
          </p:cNvSpPr>
          <p:nvPr>
            <p:ph type="body" idx="1"/>
          </p:nvPr>
        </p:nvSpPr>
        <p:spPr bwMode="auto">
          <a:xfrm>
            <a:off x="934091" y="4342406"/>
            <a:ext cx="5142222"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pPr>
              <a:spcBef>
                <a:spcPts val="447"/>
              </a:spcBef>
              <a:tabLst>
                <a:tab pos="0" algn="l"/>
                <a:tab pos="457013" algn="l"/>
                <a:tab pos="915601" algn="l"/>
                <a:tab pos="1374188" algn="l"/>
                <a:tab pos="1832778" algn="l"/>
                <a:tab pos="2291364" algn="l"/>
                <a:tab pos="2749954" algn="l"/>
                <a:tab pos="3208540" algn="l"/>
                <a:tab pos="3667130" algn="l"/>
                <a:tab pos="4125718" algn="l"/>
                <a:tab pos="4584307" algn="l"/>
                <a:tab pos="5042893" algn="l"/>
                <a:tab pos="5501482" algn="l"/>
                <a:tab pos="5960070" algn="l"/>
                <a:tab pos="6418659" algn="l"/>
                <a:tab pos="6877247" algn="l"/>
                <a:tab pos="7335834" algn="l"/>
                <a:tab pos="7794423" algn="l"/>
                <a:tab pos="8253011" algn="l"/>
                <a:tab pos="8711599" algn="l"/>
                <a:tab pos="9170188" algn="l"/>
              </a:tabLst>
            </a:pPr>
            <a:endParaRPr lang="en-US" altLang="en-US" dirty="0">
              <a:ea typeface="SimSun" pitchFamily="2" charset="-122"/>
            </a:endParaRP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4482203"/>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8242"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679E5213-510C-449B-A475-1E8CFD04AF0E}" type="slidenum">
              <a:rPr lang="en-US" altLang="en-US"/>
              <a:pPr>
                <a:spcBef>
                  <a:spcPct val="0"/>
                </a:spcBef>
                <a:buClrTx/>
                <a:buFontTx/>
                <a:buNone/>
              </a:pPr>
              <a:t>40</a:t>
            </a:fld>
            <a:endParaRPr lang="en-US" altLang="en-US" dirty="0"/>
          </a:p>
        </p:txBody>
      </p:sp>
      <p:sp>
        <p:nvSpPr>
          <p:cNvPr id="138243" name="Text Box 1"/>
          <p:cNvSpPr txBox="1">
            <a:spLocks noChangeArrowheads="1"/>
          </p:cNvSpPr>
          <p:nvPr/>
        </p:nvSpPr>
        <p:spPr bwMode="auto">
          <a:xfrm>
            <a:off x="3973035" y="8684811"/>
            <a:ext cx="3037367" cy="45833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271" tIns="46941" rIns="90271" bIns="46941"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6553B984-FD63-4E56-B655-633AD7CFC438}" type="slidenum">
              <a:rPr lang="en-US" altLang="en-US">
                <a:solidFill>
                  <a:srgbClr val="000000"/>
                </a:solidFill>
              </a:rPr>
              <a:pPr algn="r" eaLnBrk="1" hangingPunct="1">
                <a:spcBef>
                  <a:spcPct val="0"/>
                </a:spcBef>
                <a:buClrTx/>
                <a:buFontTx/>
                <a:buNone/>
              </a:pPr>
              <a:t>40</a:t>
            </a:fld>
            <a:endParaRPr lang="en-US" altLang="en-US" dirty="0">
              <a:solidFill>
                <a:srgbClr val="000000"/>
              </a:solidFill>
            </a:endParaRPr>
          </a:p>
        </p:txBody>
      </p:sp>
      <p:sp>
        <p:nvSpPr>
          <p:cNvPr id="138244" name="Rectangle 2"/>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38245" name="Rectangle 3"/>
          <p:cNvSpPr>
            <a:spLocks noGrp="1" noChangeArrowheads="1"/>
          </p:cNvSpPr>
          <p:nvPr>
            <p:ph type="body" idx="1"/>
          </p:nvPr>
        </p:nvSpPr>
        <p:spPr bwMode="auto">
          <a:xfrm>
            <a:off x="934091" y="4342406"/>
            <a:ext cx="5142222"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pPr>
              <a:spcBef>
                <a:spcPts val="447"/>
              </a:spcBef>
              <a:tabLst>
                <a:tab pos="0" algn="l"/>
                <a:tab pos="457013" algn="l"/>
                <a:tab pos="915601" algn="l"/>
                <a:tab pos="1374188" algn="l"/>
                <a:tab pos="1832778" algn="l"/>
                <a:tab pos="2291364" algn="l"/>
                <a:tab pos="2749954" algn="l"/>
                <a:tab pos="3208540" algn="l"/>
                <a:tab pos="3667130" algn="l"/>
                <a:tab pos="4125718" algn="l"/>
                <a:tab pos="4584307" algn="l"/>
                <a:tab pos="5042893" algn="l"/>
                <a:tab pos="5501482" algn="l"/>
                <a:tab pos="5960070" algn="l"/>
                <a:tab pos="6418659" algn="l"/>
                <a:tab pos="6877247" algn="l"/>
                <a:tab pos="7335834" algn="l"/>
                <a:tab pos="7794423" algn="l"/>
                <a:tab pos="8253011" algn="l"/>
                <a:tab pos="8711599" algn="l"/>
                <a:tab pos="9170188" algn="l"/>
              </a:tabLst>
            </a:pPr>
            <a:endParaRPr lang="en-US" altLang="en-US" dirty="0">
              <a:ea typeface="SimSun" pitchFamily="2" charset="-122"/>
            </a:endParaRP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47850487"/>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8242"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679E5213-510C-449B-A475-1E8CFD04AF0E}" type="slidenum">
              <a:rPr lang="en-US" altLang="en-US"/>
              <a:pPr>
                <a:spcBef>
                  <a:spcPct val="0"/>
                </a:spcBef>
                <a:buClrTx/>
                <a:buFontTx/>
                <a:buNone/>
              </a:pPr>
              <a:t>41</a:t>
            </a:fld>
            <a:endParaRPr lang="en-US" altLang="en-US" dirty="0"/>
          </a:p>
        </p:txBody>
      </p:sp>
      <p:sp>
        <p:nvSpPr>
          <p:cNvPr id="138243" name="Text Box 1"/>
          <p:cNvSpPr txBox="1">
            <a:spLocks noChangeArrowheads="1"/>
          </p:cNvSpPr>
          <p:nvPr/>
        </p:nvSpPr>
        <p:spPr bwMode="auto">
          <a:xfrm>
            <a:off x="3973035" y="8684811"/>
            <a:ext cx="3037367" cy="45833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271" tIns="46941" rIns="90271" bIns="46941"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6553B984-FD63-4E56-B655-633AD7CFC438}" type="slidenum">
              <a:rPr lang="en-US" altLang="en-US">
                <a:solidFill>
                  <a:srgbClr val="000000"/>
                </a:solidFill>
              </a:rPr>
              <a:pPr algn="r" eaLnBrk="1" hangingPunct="1">
                <a:spcBef>
                  <a:spcPct val="0"/>
                </a:spcBef>
                <a:buClrTx/>
                <a:buFontTx/>
                <a:buNone/>
              </a:pPr>
              <a:t>41</a:t>
            </a:fld>
            <a:endParaRPr lang="en-US" altLang="en-US" dirty="0">
              <a:solidFill>
                <a:srgbClr val="000000"/>
              </a:solidFill>
            </a:endParaRPr>
          </a:p>
        </p:txBody>
      </p:sp>
      <p:sp>
        <p:nvSpPr>
          <p:cNvPr id="138244" name="Rectangle 2"/>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38245" name="Rectangle 3"/>
          <p:cNvSpPr>
            <a:spLocks noGrp="1" noChangeArrowheads="1"/>
          </p:cNvSpPr>
          <p:nvPr>
            <p:ph type="body" idx="1"/>
          </p:nvPr>
        </p:nvSpPr>
        <p:spPr bwMode="auto">
          <a:xfrm>
            <a:off x="934091" y="4342406"/>
            <a:ext cx="5142222"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pPr>
              <a:spcBef>
                <a:spcPts val="447"/>
              </a:spcBef>
              <a:tabLst>
                <a:tab pos="0" algn="l"/>
                <a:tab pos="457013" algn="l"/>
                <a:tab pos="915601" algn="l"/>
                <a:tab pos="1374188" algn="l"/>
                <a:tab pos="1832778" algn="l"/>
                <a:tab pos="2291364" algn="l"/>
                <a:tab pos="2749954" algn="l"/>
                <a:tab pos="3208540" algn="l"/>
                <a:tab pos="3667130" algn="l"/>
                <a:tab pos="4125718" algn="l"/>
                <a:tab pos="4584307" algn="l"/>
                <a:tab pos="5042893" algn="l"/>
                <a:tab pos="5501482" algn="l"/>
                <a:tab pos="5960070" algn="l"/>
                <a:tab pos="6418659" algn="l"/>
                <a:tab pos="6877247" algn="l"/>
                <a:tab pos="7335834" algn="l"/>
                <a:tab pos="7794423" algn="l"/>
                <a:tab pos="8253011" algn="l"/>
                <a:tab pos="8711599" algn="l"/>
                <a:tab pos="9170188" algn="l"/>
              </a:tabLst>
            </a:pPr>
            <a:r>
              <a:rPr lang="en-US" altLang="en-US" dirty="0" smtClean="0">
                <a:ea typeface="SimSun" pitchFamily="2" charset="-122"/>
              </a:rPr>
              <a:t>Annuities</a:t>
            </a:r>
            <a:r>
              <a:rPr lang="en-US" altLang="en-US" baseline="0" dirty="0" smtClean="0">
                <a:ea typeface="SimSun" pitchFamily="2" charset="-122"/>
              </a:rPr>
              <a:t> can build value tax-deferred. That is, tax are due when distributions are actually made.</a:t>
            </a:r>
          </a:p>
          <a:p>
            <a:pPr>
              <a:spcBef>
                <a:spcPts val="447"/>
              </a:spcBef>
              <a:tabLst>
                <a:tab pos="0" algn="l"/>
                <a:tab pos="457013" algn="l"/>
                <a:tab pos="915601" algn="l"/>
                <a:tab pos="1374188" algn="l"/>
                <a:tab pos="1832778" algn="l"/>
                <a:tab pos="2291364" algn="l"/>
                <a:tab pos="2749954" algn="l"/>
                <a:tab pos="3208540" algn="l"/>
                <a:tab pos="3667130" algn="l"/>
                <a:tab pos="4125718" algn="l"/>
                <a:tab pos="4584307" algn="l"/>
                <a:tab pos="5042893" algn="l"/>
                <a:tab pos="5501482" algn="l"/>
                <a:tab pos="5960070" algn="l"/>
                <a:tab pos="6418659" algn="l"/>
                <a:tab pos="6877247" algn="l"/>
                <a:tab pos="7335834" algn="l"/>
                <a:tab pos="7794423" algn="l"/>
                <a:tab pos="8253011" algn="l"/>
                <a:tab pos="8711599" algn="l"/>
                <a:tab pos="9170188" algn="l"/>
              </a:tabLst>
            </a:pPr>
            <a:r>
              <a:rPr lang="en-US" altLang="en-US" baseline="0" dirty="0" smtClean="0">
                <a:ea typeface="SimSun" pitchFamily="2" charset="-122"/>
              </a:rPr>
              <a:t>If there is basis and the general rule is or must be used, the return is out of scope</a:t>
            </a:r>
            <a:endParaRPr lang="en-US" altLang="en-US" dirty="0">
              <a:ea typeface="SimSun" pitchFamily="2" charset="-122"/>
            </a:endParaRP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50597931"/>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8242"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679E5213-510C-449B-A475-1E8CFD04AF0E}" type="slidenum">
              <a:rPr lang="en-US" altLang="en-US"/>
              <a:pPr>
                <a:spcBef>
                  <a:spcPct val="0"/>
                </a:spcBef>
                <a:buClrTx/>
                <a:buFontTx/>
                <a:buNone/>
              </a:pPr>
              <a:t>42</a:t>
            </a:fld>
            <a:endParaRPr lang="en-US" altLang="en-US" dirty="0"/>
          </a:p>
        </p:txBody>
      </p:sp>
      <p:sp>
        <p:nvSpPr>
          <p:cNvPr id="138243" name="Text Box 1"/>
          <p:cNvSpPr txBox="1">
            <a:spLocks noChangeArrowheads="1"/>
          </p:cNvSpPr>
          <p:nvPr/>
        </p:nvSpPr>
        <p:spPr bwMode="auto">
          <a:xfrm>
            <a:off x="3973035" y="8684811"/>
            <a:ext cx="3037367" cy="45833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271" tIns="46941" rIns="90271" bIns="46941"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6553B984-FD63-4E56-B655-633AD7CFC438}" type="slidenum">
              <a:rPr lang="en-US" altLang="en-US">
                <a:solidFill>
                  <a:srgbClr val="000000"/>
                </a:solidFill>
              </a:rPr>
              <a:pPr algn="r" eaLnBrk="1" hangingPunct="1">
                <a:spcBef>
                  <a:spcPct val="0"/>
                </a:spcBef>
                <a:buClrTx/>
                <a:buFontTx/>
                <a:buNone/>
              </a:pPr>
              <a:t>42</a:t>
            </a:fld>
            <a:endParaRPr lang="en-US" altLang="en-US" dirty="0">
              <a:solidFill>
                <a:srgbClr val="000000"/>
              </a:solidFill>
            </a:endParaRPr>
          </a:p>
        </p:txBody>
      </p:sp>
      <p:sp>
        <p:nvSpPr>
          <p:cNvPr id="138244" name="Rectangle 2"/>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38245" name="Rectangle 3"/>
          <p:cNvSpPr>
            <a:spLocks noGrp="1" noChangeArrowheads="1"/>
          </p:cNvSpPr>
          <p:nvPr>
            <p:ph type="body" idx="1"/>
          </p:nvPr>
        </p:nvSpPr>
        <p:spPr bwMode="auto">
          <a:xfrm>
            <a:off x="934091" y="4342406"/>
            <a:ext cx="5142222"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pPr>
              <a:spcBef>
                <a:spcPts val="447"/>
              </a:spcBef>
              <a:tabLst>
                <a:tab pos="0" algn="l"/>
                <a:tab pos="457013" algn="l"/>
                <a:tab pos="915601" algn="l"/>
                <a:tab pos="1374188" algn="l"/>
                <a:tab pos="1832778" algn="l"/>
                <a:tab pos="2291364" algn="l"/>
                <a:tab pos="2749954" algn="l"/>
                <a:tab pos="3208540" algn="l"/>
                <a:tab pos="3667130" algn="l"/>
                <a:tab pos="4125718" algn="l"/>
                <a:tab pos="4584307" algn="l"/>
                <a:tab pos="5042893" algn="l"/>
                <a:tab pos="5501482" algn="l"/>
                <a:tab pos="5960070" algn="l"/>
                <a:tab pos="6418659" algn="l"/>
                <a:tab pos="6877247" algn="l"/>
                <a:tab pos="7335834" algn="l"/>
                <a:tab pos="7794423" algn="l"/>
                <a:tab pos="8253011" algn="l"/>
                <a:tab pos="8711599" algn="l"/>
                <a:tab pos="9170188" algn="l"/>
              </a:tabLst>
            </a:pPr>
            <a:endParaRPr lang="en-US" altLang="en-US" dirty="0">
              <a:ea typeface="SimSun" pitchFamily="2" charset="-122"/>
            </a:endParaRP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83408809"/>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39268"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76518179-973E-4F29-BB47-BDA7EAA26DA4}" type="slidenum">
              <a:rPr lang="en-US" altLang="en-US"/>
              <a:pPr>
                <a:spcBef>
                  <a:spcPct val="0"/>
                </a:spcBef>
                <a:buClrTx/>
                <a:buFontTx/>
                <a:buNone/>
              </a:pPr>
              <a:t>43</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82365740"/>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dirty="0"/>
          </a:p>
          <a:p>
            <a:pPr>
              <a:defRPr/>
            </a:pPr>
            <a:r>
              <a:rPr lang="en-US" dirty="0"/>
              <a:t>If the starting date of the payments was prior to July 2, 1986, the taxpayer used either the General Rule (which is out of scope) or the “Three Year Rule”. If the latter, the entire amount of the taxpayer’s contribution would have been recovered by now and the entire amount of the payment received this year should be entered in box 2 on the Form 1099-R as taxable. (The “Three Year Rule” was repealed for annuities starting after July 1, 1986.)</a:t>
            </a:r>
          </a:p>
          <a:p>
            <a:pPr>
              <a:defRPr/>
            </a:pPr>
            <a:endParaRPr lang="en-US" dirty="0"/>
          </a:p>
          <a:p>
            <a:pPr>
              <a:defRPr/>
            </a:pPr>
            <a:r>
              <a:rPr lang="en-US" dirty="0"/>
              <a:t>If the starting date of the payments was after July 2, 1986, but before January 1, 1987, the annual exclusion continues even after all contributions have been exhausted – for the taxpayer and (if a joint annuity) the spouse, for the rest of their lives.</a:t>
            </a:r>
          </a:p>
          <a:p>
            <a:pPr>
              <a:defRPr/>
            </a:pPr>
            <a:endParaRPr lang="en-US" dirty="0"/>
          </a:p>
          <a:p>
            <a:pPr>
              <a:defRPr/>
            </a:pPr>
            <a:r>
              <a:rPr lang="en-US" dirty="0"/>
              <a:t>If the starting date of the payments was after 1986 and before November 19, 1996, the taxpayer had a choice of using the General Rule or the Simplified Method (with some restrictions) and then sticking with that choice. Alternately, the Simplified Method is referred to as the Simplified General Rule</a:t>
            </a:r>
            <a:r>
              <a:rPr lang="en-US" dirty="0" smtClean="0"/>
              <a:t>. Both </a:t>
            </a:r>
            <a:r>
              <a:rPr lang="en-US" dirty="0"/>
              <a:t>are In Scope.</a:t>
            </a:r>
          </a:p>
          <a:p>
            <a:pPr>
              <a:spcBef>
                <a:spcPct val="0"/>
              </a:spcBef>
              <a:defRPr/>
            </a:pPr>
            <a:endParaRPr lang="en-US" altLang="en-US" dirty="0"/>
          </a:p>
        </p:txBody>
      </p:sp>
      <p:sp>
        <p:nvSpPr>
          <p:cNvPr id="149508"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64CDEB7-0257-4E80-A3F9-0255DAA956FC}" type="slidenum">
              <a:rPr lang="en-US" altLang="en-US"/>
              <a:pPr>
                <a:spcBef>
                  <a:spcPct val="0"/>
                </a:spcBef>
                <a:buClrTx/>
                <a:buFontTx/>
                <a:buNone/>
              </a:pPr>
              <a:t>44</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220441"/>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dirty="0"/>
          </a:p>
          <a:p>
            <a:pPr>
              <a:defRPr/>
            </a:pPr>
            <a:r>
              <a:rPr lang="en-US" dirty="0"/>
              <a:t>If the starting date of the payments was prior to July 2, 1986, the taxpayer used either the General Rule (which is out of scope) or the “Three Year Rule”. If the latter, the entire amount of the taxpayer’s contribution would have been recovered by now and the entire amount of the payment received this year should be entered in box 2 on the Form 1099-R as taxable. (The “Three Year Rule” was repealed for annuities starting after July 1, 1986.)</a:t>
            </a:r>
          </a:p>
          <a:p>
            <a:pPr>
              <a:defRPr/>
            </a:pPr>
            <a:endParaRPr lang="en-US" dirty="0"/>
          </a:p>
          <a:p>
            <a:pPr>
              <a:defRPr/>
            </a:pPr>
            <a:r>
              <a:rPr lang="en-US" dirty="0"/>
              <a:t>If the starting date of the payments was after July 2, 1986, but before January 1, 1987, the annual exclusion continues even after all contributions have been exhausted – for the taxpayer and (if a joint annuity) the spouse, for the rest of their lives.</a:t>
            </a:r>
          </a:p>
          <a:p>
            <a:pPr>
              <a:defRPr/>
            </a:pPr>
            <a:endParaRPr lang="en-US" dirty="0"/>
          </a:p>
          <a:p>
            <a:pPr>
              <a:defRPr/>
            </a:pPr>
            <a:r>
              <a:rPr lang="en-US" dirty="0"/>
              <a:t>If the starting date of the payments was after 1986 and before November 19, 1996, the taxpayer had a choice of using the General Rule or the Simplified Method (with some restrictions) and then sticking with that choice. Alternately, the Simplified Method is referred to as the Simplified General Rule</a:t>
            </a:r>
            <a:r>
              <a:rPr lang="en-US" dirty="0" smtClean="0"/>
              <a:t>. Both </a:t>
            </a:r>
            <a:r>
              <a:rPr lang="en-US" dirty="0"/>
              <a:t>are In Scope.</a:t>
            </a:r>
          </a:p>
          <a:p>
            <a:pPr>
              <a:spcBef>
                <a:spcPct val="0"/>
              </a:spcBef>
              <a:defRPr/>
            </a:pPr>
            <a:endParaRPr lang="en-US" altLang="en-US" dirty="0"/>
          </a:p>
        </p:txBody>
      </p:sp>
      <p:sp>
        <p:nvSpPr>
          <p:cNvPr id="149508"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64CDEB7-0257-4E80-A3F9-0255DAA956FC}" type="slidenum">
              <a:rPr lang="en-US" altLang="en-US"/>
              <a:pPr>
                <a:spcBef>
                  <a:spcPct val="0"/>
                </a:spcBef>
                <a:buClrTx/>
                <a:buFontTx/>
                <a:buNone/>
              </a:pPr>
              <a:t>45</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94313639"/>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3738"/>
            <a:ext cx="6153150" cy="3462337"/>
          </a:xfrm>
        </p:spPr>
      </p:sp>
      <p:sp>
        <p:nvSpPr>
          <p:cNvPr id="3" name="Notes Placeholder 2"/>
          <p:cNvSpPr>
            <a:spLocks noGrp="1"/>
          </p:cNvSpPr>
          <p:nvPr>
            <p:ph type="body" idx="1"/>
          </p:nvPr>
        </p:nvSpPr>
        <p:spPr/>
        <p:txBody>
          <a:bodyPr/>
          <a:lstStyle/>
          <a:p>
            <a:pPr marL="170233" indent="-170233">
              <a:buFont typeface="Arial" panose="020B0604020202020204" pitchFamily="34" charset="0"/>
              <a:buChar char="•"/>
            </a:pPr>
            <a:r>
              <a:rPr lang="en-US" dirty="0" smtClean="0"/>
              <a:t>To be determined – </a:t>
            </a:r>
            <a:r>
              <a:rPr lang="en-US" baseline="0" dirty="0" smtClean="0"/>
              <a:t>TaxSlayer enhancements</a:t>
            </a:r>
          </a:p>
          <a:p>
            <a:pPr marL="170233" marR="0" lvl="0" indent="-17023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Recommend Bogart for new taxpayers to help with the date arithmetic of determining age at start of annuity </a:t>
            </a:r>
          </a:p>
          <a:p>
            <a:pPr marL="170233" indent="-170233">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29504-3EB7-4D64-9853-A98680AD298B}" type="slidenum">
              <a:rPr lang="en-US" smtClean="0"/>
              <a:pPr/>
              <a:t>46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879405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3BFEAA3D-A578-4AED-8EB2-F19A1A27C7E0}" type="slidenum">
              <a:rPr lang="en-US" altLang="en-US"/>
              <a:pPr>
                <a:spcBef>
                  <a:spcPct val="0"/>
                </a:spcBef>
                <a:buClrTx/>
                <a:buFontTx/>
                <a:buNone/>
              </a:pPr>
              <a:t>5</a:t>
            </a:fld>
            <a:endParaRPr lang="en-US" altLang="en-US" dirty="0"/>
          </a:p>
        </p:txBody>
      </p:sp>
      <p:sp>
        <p:nvSpPr>
          <p:cNvPr id="106499"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Start with basics:</a:t>
            </a:r>
            <a:r>
              <a:rPr lang="en-US" altLang="en-US" baseline="0" dirty="0" smtClean="0"/>
              <a:t> SSN, Year of form, Name, Codes – these are critical!</a:t>
            </a:r>
            <a:endParaRPr lang="en-US" altLang="en-US" dirty="0" smtClean="0"/>
          </a:p>
          <a:p>
            <a:pPr eaLnBrk="1" hangingPunct="1"/>
            <a:endParaRPr lang="en-US" altLang="en-US" dirty="0" smtClean="0"/>
          </a:p>
          <a:p>
            <a:pPr eaLnBrk="1" hangingPunct="1"/>
            <a:r>
              <a:rPr lang="en-US" altLang="en-US" dirty="0" smtClean="0"/>
              <a:t>Box </a:t>
            </a:r>
            <a:r>
              <a:rPr lang="en-US" altLang="en-US" dirty="0"/>
              <a:t>1 – Gross distribution</a:t>
            </a:r>
          </a:p>
          <a:p>
            <a:pPr eaLnBrk="1" hangingPunct="1"/>
            <a:r>
              <a:rPr lang="en-US" altLang="en-US" dirty="0"/>
              <a:t>Box 2a – Taxable amount – NOTE: If taxable amount is determined no further action is needed to determine taxable amount</a:t>
            </a:r>
          </a:p>
          <a:p>
            <a:pPr eaLnBrk="1" hangingPunct="1"/>
            <a:r>
              <a:rPr lang="en-US" altLang="en-US" dirty="0" smtClean="0"/>
              <a:t>Box 2b -</a:t>
            </a:r>
            <a:r>
              <a:rPr lang="en-US" altLang="en-US" baseline="0" dirty="0" smtClean="0"/>
              <a:t> </a:t>
            </a:r>
            <a:r>
              <a:rPr lang="en-US" altLang="en-US" dirty="0" smtClean="0"/>
              <a:t>If </a:t>
            </a:r>
            <a:r>
              <a:rPr lang="en-US" altLang="en-US" dirty="0"/>
              <a:t>Taxable amount not determined is checked, Simplified General Rule calculation will be required. </a:t>
            </a:r>
          </a:p>
          <a:p>
            <a:pPr eaLnBrk="1" hangingPunct="1"/>
            <a:r>
              <a:rPr lang="en-US" altLang="en-US" dirty="0"/>
              <a:t>Box 9b indicates employee contribution which will be used in the Simplified General Rule if taxable amount is not included in box 2a.</a:t>
            </a:r>
          </a:p>
          <a:p>
            <a:pPr eaLnBrk="1" hangingPunct="1"/>
            <a:r>
              <a:rPr lang="en-US" altLang="en-US" dirty="0" smtClean="0"/>
              <a:t>	If </a:t>
            </a:r>
            <a:r>
              <a:rPr lang="en-US" altLang="en-US" dirty="0"/>
              <a:t>box 2a is zero (not just blank), the distribution is non taxable . Correct Box 2a to read zero.)</a:t>
            </a:r>
          </a:p>
          <a:p>
            <a:pPr eaLnBrk="1" hangingPunct="1"/>
            <a:r>
              <a:rPr lang="en-US" altLang="en-US" dirty="0"/>
              <a:t>Box 7 – </a:t>
            </a:r>
            <a:r>
              <a:rPr lang="en-US" altLang="en-US" b="1" dirty="0"/>
              <a:t>Distribution code covered in one of next charts</a:t>
            </a:r>
          </a:p>
          <a:p>
            <a:pPr eaLnBrk="1" hangingPunct="1"/>
            <a:r>
              <a:rPr lang="en-US" altLang="en-US" dirty="0" smtClean="0"/>
              <a:t>Boxes </a:t>
            </a:r>
            <a:r>
              <a:rPr lang="en-US" altLang="en-US" dirty="0"/>
              <a:t>4 and 12 – Federal and State Income tax withheld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smtClean="0"/>
              <a:t>Box 7 – </a:t>
            </a:r>
            <a:r>
              <a:rPr lang="en-US" altLang="en-US" b="1" dirty="0" smtClean="0"/>
              <a:t>Checked if IRA</a:t>
            </a:r>
          </a:p>
          <a:p>
            <a:pPr eaLnBrk="1" hangingPunct="1"/>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52274633"/>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2578"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DB0E0E79-8F2E-463A-99B1-7786291E431D}" type="slidenum">
              <a:rPr lang="en-US" altLang="en-US"/>
              <a:pPr>
                <a:spcBef>
                  <a:spcPct val="0"/>
                </a:spcBef>
                <a:buClrTx/>
                <a:buFontTx/>
                <a:buNone/>
              </a:pPr>
              <a:t>48</a:t>
            </a:fld>
            <a:endParaRPr lang="en-US" altLang="en-US" dirty="0"/>
          </a:p>
        </p:txBody>
      </p:sp>
      <p:sp>
        <p:nvSpPr>
          <p:cNvPr id="152579" name="Rectangle 1"/>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52580" name="Rectangle 2"/>
          <p:cNvSpPr>
            <a:spLocks noGrp="1" noChangeArrowheads="1"/>
          </p:cNvSpPr>
          <p:nvPr>
            <p:ph type="body" idx="1"/>
          </p:nvPr>
        </p:nvSpPr>
        <p:spPr bwMode="auto">
          <a:xfrm>
            <a:off x="934091" y="4342406"/>
            <a:ext cx="5140644"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33636032"/>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More info:</a:t>
            </a:r>
          </a:p>
          <a:p>
            <a:pPr eaLnBrk="1" hangingPunct="1">
              <a:spcBef>
                <a:spcPct val="0"/>
              </a:spcBef>
            </a:pPr>
            <a:r>
              <a:rPr lang="en-US" altLang="en-US" dirty="0" smtClean="0"/>
              <a:t>Pensions</a:t>
            </a:r>
            <a:r>
              <a:rPr lang="en-US" altLang="en-US" baseline="0" dirty="0" smtClean="0"/>
              <a:t> – Pub 575</a:t>
            </a:r>
          </a:p>
          <a:p>
            <a:pPr eaLnBrk="1" hangingPunct="1">
              <a:spcBef>
                <a:spcPct val="0"/>
              </a:spcBef>
            </a:pPr>
            <a:r>
              <a:rPr lang="en-US" altLang="en-US" baseline="0" dirty="0" smtClean="0"/>
              <a:t>Civil service retirement benefits – Pub 721</a:t>
            </a:r>
            <a:endParaRPr lang="en-US" altLang="en-US" dirty="0"/>
          </a:p>
        </p:txBody>
      </p:sp>
      <p:sp>
        <p:nvSpPr>
          <p:cNvPr id="5" name="Slide Number Placeholder 4"/>
          <p:cNvSpPr>
            <a:spLocks noGrp="1"/>
          </p:cNvSpPr>
          <p:nvPr>
            <p:ph type="sldNum" sz="quarter" idx="12"/>
          </p:nvPr>
        </p:nvSpPr>
        <p:spPr/>
        <p:txBody>
          <a:bodyPr/>
          <a:lstStyle/>
          <a:p>
            <a:fld id="{F5F29504-3EB7-4D64-9853-A98680AD298B}" type="slidenum">
              <a:rPr lang="en-US" smtClean="0"/>
              <a:pPr/>
              <a:t>49</a:t>
            </a:fld>
            <a:endParaRPr lang="en-US" dirty="0"/>
          </a:p>
        </p:txBody>
      </p:sp>
      <p:sp>
        <p:nvSpPr>
          <p:cNvPr id="6" name="Footer Placeholder 5"/>
          <p:cNvSpPr>
            <a:spLocks noGrp="1"/>
          </p:cNvSpPr>
          <p:nvPr>
            <p:ph type="ftr" sz="quarter" idx="13"/>
          </p:nvPr>
        </p:nvSpPr>
        <p:spPr/>
        <p:txBody>
          <a:bodyPr/>
          <a:lstStyle/>
          <a:p>
            <a:endParaRPr lang="en-US" dirty="0"/>
          </a:p>
        </p:txBody>
      </p:sp>
      <p:sp>
        <p:nvSpPr>
          <p:cNvPr id="7" name="Header Placeholder 6"/>
          <p:cNvSpPr>
            <a:spLocks noGrp="1"/>
          </p:cNvSpPr>
          <p:nvPr>
            <p:ph type="hdr" sz="quarter" idx="14"/>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05740666"/>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3BFEAA3D-A578-4AED-8EB2-F19A1A27C7E0}" type="slidenum">
              <a:rPr lang="en-US" altLang="en-US"/>
              <a:pPr>
                <a:spcBef>
                  <a:spcPct val="0"/>
                </a:spcBef>
                <a:buClrTx/>
                <a:buFontTx/>
                <a:buNone/>
              </a:pPr>
              <a:t>50</a:t>
            </a:fld>
            <a:endParaRPr lang="en-US" altLang="en-US" dirty="0"/>
          </a:p>
        </p:txBody>
      </p:sp>
      <p:sp>
        <p:nvSpPr>
          <p:cNvPr id="106499"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Start with basics:</a:t>
            </a:r>
            <a:r>
              <a:rPr lang="en-US" altLang="en-US" baseline="0" dirty="0" smtClean="0"/>
              <a:t> SSN, Year of form, Name, Codes – these are critical!</a:t>
            </a:r>
            <a:endParaRPr lang="en-US" altLang="en-US" dirty="0" smtClean="0"/>
          </a:p>
          <a:p>
            <a:pPr eaLnBrk="1" hangingPunct="1"/>
            <a:endParaRPr lang="en-US" altLang="en-US" dirty="0" smtClean="0"/>
          </a:p>
          <a:p>
            <a:pPr eaLnBrk="1" hangingPunct="1"/>
            <a:r>
              <a:rPr lang="en-US" altLang="en-US" dirty="0" smtClean="0"/>
              <a:t>Box </a:t>
            </a:r>
            <a:r>
              <a:rPr lang="en-US" altLang="en-US" dirty="0"/>
              <a:t>1 – Gross distribution</a:t>
            </a:r>
          </a:p>
          <a:p>
            <a:pPr eaLnBrk="1" hangingPunct="1"/>
            <a:r>
              <a:rPr lang="en-US" altLang="en-US" dirty="0"/>
              <a:t>Box 2a – Taxable amount – NOTE: If taxable amount is determined no further action is needed to determine taxable amount</a:t>
            </a:r>
          </a:p>
          <a:p>
            <a:pPr eaLnBrk="1" hangingPunct="1"/>
            <a:r>
              <a:rPr lang="en-US" altLang="en-US" dirty="0" smtClean="0"/>
              <a:t>Box 2b -</a:t>
            </a:r>
            <a:r>
              <a:rPr lang="en-US" altLang="en-US" baseline="0" dirty="0" smtClean="0"/>
              <a:t> </a:t>
            </a:r>
            <a:r>
              <a:rPr lang="en-US" altLang="en-US" dirty="0" smtClean="0"/>
              <a:t>If </a:t>
            </a:r>
            <a:r>
              <a:rPr lang="en-US" altLang="en-US" dirty="0"/>
              <a:t>Taxable amount not determined is checked, Simplified General Rule calculation will be required. </a:t>
            </a:r>
          </a:p>
          <a:p>
            <a:pPr eaLnBrk="1" hangingPunct="1"/>
            <a:r>
              <a:rPr lang="en-US" altLang="en-US" dirty="0"/>
              <a:t>Box 9b indicates employee contribution which will be used in the Simplified General Rule if taxable amount is not included in box 2a.</a:t>
            </a:r>
          </a:p>
          <a:p>
            <a:pPr eaLnBrk="1" hangingPunct="1"/>
            <a:r>
              <a:rPr lang="en-US" altLang="en-US" dirty="0" smtClean="0"/>
              <a:t>	If </a:t>
            </a:r>
            <a:r>
              <a:rPr lang="en-US" altLang="en-US" dirty="0"/>
              <a:t>box 2a is zero (not just blank), the distribution is non taxable . Correct Box 2a to read zero.)</a:t>
            </a:r>
          </a:p>
          <a:p>
            <a:pPr eaLnBrk="1" hangingPunct="1"/>
            <a:r>
              <a:rPr lang="en-US" altLang="en-US" dirty="0"/>
              <a:t>Box 7 – </a:t>
            </a:r>
            <a:r>
              <a:rPr lang="en-US" altLang="en-US" b="1" dirty="0"/>
              <a:t>Distribution code covered in one of next charts</a:t>
            </a:r>
          </a:p>
          <a:p>
            <a:pPr eaLnBrk="1" hangingPunct="1"/>
            <a:r>
              <a:rPr lang="en-US" altLang="en-US" dirty="0" smtClean="0"/>
              <a:t>Boxes </a:t>
            </a:r>
            <a:r>
              <a:rPr lang="en-US" altLang="en-US" dirty="0"/>
              <a:t>4 and 12 – Federal and State Income tax withheld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smtClean="0"/>
              <a:t>Box 7 – </a:t>
            </a:r>
            <a:r>
              <a:rPr lang="en-US" altLang="en-US" b="1" dirty="0" smtClean="0"/>
              <a:t>Checked if IRA</a:t>
            </a:r>
          </a:p>
          <a:p>
            <a:pPr eaLnBrk="1" hangingPunct="1"/>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63684029"/>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Click 1 – Total Gross Paid</a:t>
            </a:r>
          </a:p>
          <a:p>
            <a:pPr eaLnBrk="1" hangingPunct="1"/>
            <a:r>
              <a:rPr lang="en-US" altLang="en-US" dirty="0"/>
              <a:t>Click 2 – Federal Income Tax withheld</a:t>
            </a:r>
          </a:p>
          <a:p>
            <a:pPr eaLnBrk="1" hangingPunct="1"/>
            <a:r>
              <a:rPr lang="en-US" altLang="en-US" dirty="0"/>
              <a:t>Click 3 – Employee Contribution</a:t>
            </a:r>
            <a:r>
              <a:rPr lang="en-US" altLang="en-US" dirty="0" smtClean="0"/>
              <a:t>. Use </a:t>
            </a:r>
            <a:r>
              <a:rPr lang="en-US" altLang="en-US" dirty="0"/>
              <a:t>Bogart</a:t>
            </a:r>
            <a:r>
              <a:rPr lang="en-US" altLang="en-US" baseline="0" dirty="0"/>
              <a:t> calculator to determine taxable portion of Tier 2 benefits.</a:t>
            </a:r>
            <a:endParaRPr lang="en-US" altLang="en-US" dirty="0"/>
          </a:p>
          <a:p>
            <a:pPr eaLnBrk="1" hangingPunct="1"/>
            <a:r>
              <a:rPr lang="en-US" altLang="en-US" dirty="0"/>
              <a:t>Click 4 – Medicare Premium that needs to be added to Schedule A</a:t>
            </a:r>
          </a:p>
          <a:p>
            <a:pPr eaLnBrk="1" hangingPunct="1"/>
            <a:r>
              <a:rPr lang="en-US" altLang="en-US" dirty="0"/>
              <a:t>See Pub 4012 for directions for entering information. Distribution code is generally 7</a:t>
            </a:r>
          </a:p>
          <a:p>
            <a:pPr eaLnBrk="1" hangingPunct="1"/>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2045C459-CBAC-47AB-8981-47DBADB561D1}" type="slidenum">
              <a:rPr lang="en-US" altLang="en-US"/>
              <a:pPr>
                <a:spcBef>
                  <a:spcPct val="0"/>
                </a:spcBef>
                <a:buClrTx/>
                <a:buFontTx/>
                <a:buNone/>
              </a:pPr>
              <a:t>51</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81638817"/>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Box 1 – Gross distribution</a:t>
            </a:r>
          </a:p>
          <a:p>
            <a:pPr eaLnBrk="1" hangingPunct="1"/>
            <a:r>
              <a:rPr lang="en-US" altLang="en-US" dirty="0"/>
              <a:t>Box 2 – Taxable amount</a:t>
            </a:r>
          </a:p>
          <a:p>
            <a:pPr eaLnBrk="1" hangingPunct="1"/>
            <a:r>
              <a:rPr lang="en-US" altLang="en-US" dirty="0"/>
              <a:t>Box 7 – Distribution code</a:t>
            </a:r>
          </a:p>
          <a:p>
            <a:pPr eaLnBrk="1" hangingPunct="1"/>
            <a:r>
              <a:rPr lang="en-US" altLang="en-US" dirty="0"/>
              <a:t>Boxes 4 and 10– Federal and State Income Tax withheld</a:t>
            </a:r>
          </a:p>
          <a:p>
            <a:pPr eaLnBrk="1" hangingPunct="1"/>
            <a:r>
              <a:rPr lang="en-US" altLang="en-US" dirty="0"/>
              <a:t>Box 9b – Total employee contribution to be used in Simplified General Rule</a:t>
            </a:r>
          </a:p>
          <a:p>
            <a:pPr eaLnBrk="1" hangingPunct="1"/>
            <a:r>
              <a:rPr lang="en-US" altLang="en-US" dirty="0"/>
              <a:t>Box 5 – Amount entered here is generally health insurance premium </a:t>
            </a:r>
            <a:r>
              <a:rPr lang="en-US" altLang="en-US" b="1" dirty="0"/>
              <a:t>but may represent or include the difference between total distribution and the taxable distribution (basis recovery).ASK THE TAXPAYER!</a:t>
            </a:r>
          </a:p>
          <a:p>
            <a:pPr eaLnBrk="1" hangingPunct="1"/>
            <a:r>
              <a:rPr lang="en-US" altLang="en-US" dirty="0"/>
              <a:t>If distribution in box 9b is pre 7/2/1986 the three year rule applies and amount cannot be used.</a:t>
            </a:r>
          </a:p>
        </p:txBody>
      </p:sp>
      <p:sp>
        <p:nvSpPr>
          <p:cNvPr id="146436"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AB903D1-7A41-422C-BFC3-7A95BE16AD79}" type="slidenum">
              <a:rPr lang="en-US" altLang="en-US"/>
              <a:pPr>
                <a:spcBef>
                  <a:spcPct val="0"/>
                </a:spcBef>
                <a:buClrTx/>
                <a:buFontTx/>
                <a:buNone/>
              </a:pPr>
              <a:t>52</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8573845"/>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Ask the taxpayer when minimum retirement age is for the plan.</a:t>
            </a:r>
          </a:p>
          <a:p>
            <a:r>
              <a:rPr lang="en-US" altLang="en-US" dirty="0"/>
              <a:t>State with Homestead may continue to tax the pension as disability</a:t>
            </a:r>
            <a:r>
              <a:rPr lang="en-US" altLang="en-US" dirty="0" smtClean="0"/>
              <a:t>. Check </a:t>
            </a:r>
            <a:r>
              <a:rPr lang="en-US" altLang="en-US" dirty="0"/>
              <a:t>with your state</a:t>
            </a:r>
            <a:r>
              <a:rPr lang="en-US" altLang="en-US" dirty="0" smtClean="0"/>
              <a:t>! </a:t>
            </a:r>
            <a:endParaRPr lang="en-US" altLang="en-US" dirty="0"/>
          </a:p>
          <a:p>
            <a:r>
              <a:rPr lang="en-US" altLang="en-US" dirty="0">
                <a:solidFill>
                  <a:srgbClr val="FF0000"/>
                </a:solidFill>
              </a:rPr>
              <a:t>*</a:t>
            </a:r>
            <a:r>
              <a:rPr lang="en-US" altLang="en-US" dirty="0"/>
              <a:t>Even when the taxpayer reaches 65, some states continue to report the pension as a disability.</a:t>
            </a:r>
          </a:p>
        </p:txBody>
      </p:sp>
      <p:sp>
        <p:nvSpPr>
          <p:cNvPr id="143364"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931048D-5A73-4B8F-89C6-BC041E295A9C}" type="slidenum">
              <a:rPr lang="en-US" altLang="en-US"/>
              <a:pPr>
                <a:spcBef>
                  <a:spcPct val="0"/>
                </a:spcBef>
                <a:buClrTx/>
                <a:buFontTx/>
                <a:buNone/>
              </a:pPr>
              <a:t>53</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37761524"/>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Ask the taxpayer when minimum retirement age is for the plan.</a:t>
            </a:r>
          </a:p>
          <a:p>
            <a:r>
              <a:rPr lang="en-US" altLang="en-US" dirty="0"/>
              <a:t>State with Homestead may continue to tax the pension as disability</a:t>
            </a:r>
            <a:r>
              <a:rPr lang="en-US" altLang="en-US" dirty="0" smtClean="0"/>
              <a:t>. Check </a:t>
            </a:r>
            <a:r>
              <a:rPr lang="en-US" altLang="en-US" dirty="0"/>
              <a:t>with your state</a:t>
            </a:r>
            <a:r>
              <a:rPr lang="en-US" altLang="en-US" dirty="0" smtClean="0"/>
              <a:t>! </a:t>
            </a:r>
            <a:endParaRPr lang="en-US" altLang="en-US" dirty="0"/>
          </a:p>
          <a:p>
            <a:r>
              <a:rPr lang="en-US" altLang="en-US" dirty="0">
                <a:solidFill>
                  <a:srgbClr val="FF0000"/>
                </a:solidFill>
              </a:rPr>
              <a:t>*</a:t>
            </a:r>
            <a:r>
              <a:rPr lang="en-US" altLang="en-US" dirty="0"/>
              <a:t>Even when the taxpayer reaches 65, some states continue to report the pension as a disability.</a:t>
            </a:r>
          </a:p>
        </p:txBody>
      </p:sp>
      <p:sp>
        <p:nvSpPr>
          <p:cNvPr id="143364"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931048D-5A73-4B8F-89C6-BC041E295A9C}" type="slidenum">
              <a:rPr lang="en-US" altLang="en-US"/>
              <a:pPr>
                <a:spcBef>
                  <a:spcPct val="0"/>
                </a:spcBef>
                <a:buClrTx/>
                <a:buFontTx/>
                <a:buNone/>
              </a:pPr>
              <a:t>54</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7955102"/>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buClr>
                <a:srgbClr val="C0504D"/>
              </a:buClr>
            </a:pPr>
            <a:r>
              <a:rPr lang="en-US" altLang="en-US" b="1" dirty="0">
                <a:solidFill>
                  <a:srgbClr val="000000"/>
                </a:solidFill>
              </a:rPr>
              <a:t>Box 5 can also have the nontaxable portion of the distribution</a:t>
            </a:r>
          </a:p>
          <a:p>
            <a:pPr lvl="1"/>
            <a:r>
              <a:rPr lang="en-US" altLang="en-US" b="1" dirty="0">
                <a:solidFill>
                  <a:srgbClr val="000000"/>
                </a:solidFill>
              </a:rPr>
              <a:t>Such as when the taxable amount is determined by the payer</a:t>
            </a:r>
          </a:p>
          <a:p>
            <a:endParaRPr lang="en-US" altLang="en-US" dirty="0"/>
          </a:p>
        </p:txBody>
      </p:sp>
      <p:sp>
        <p:nvSpPr>
          <p:cNvPr id="144388"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37523" indent="-283663">
              <a:defRPr>
                <a:solidFill>
                  <a:schemeClr val="tx1"/>
                </a:solidFill>
                <a:latin typeface="Calibri" pitchFamily="34" charset="0"/>
                <a:cs typeface="Arial" charset="0"/>
              </a:defRPr>
            </a:lvl2pPr>
            <a:lvl3pPr marL="1134651" indent="-226930">
              <a:defRPr>
                <a:solidFill>
                  <a:schemeClr val="tx1"/>
                </a:solidFill>
                <a:latin typeface="Calibri" pitchFamily="34" charset="0"/>
                <a:cs typeface="Arial" charset="0"/>
              </a:defRPr>
            </a:lvl3pPr>
            <a:lvl4pPr marL="1588513" indent="-226930">
              <a:defRPr>
                <a:solidFill>
                  <a:schemeClr val="tx1"/>
                </a:solidFill>
                <a:latin typeface="Calibri" pitchFamily="34" charset="0"/>
                <a:cs typeface="Arial" charset="0"/>
              </a:defRPr>
            </a:lvl4pPr>
            <a:lvl5pPr marL="2042370" indent="-226930">
              <a:defRPr>
                <a:solidFill>
                  <a:schemeClr val="tx1"/>
                </a:solidFill>
                <a:latin typeface="Calibri" pitchFamily="34" charset="0"/>
                <a:cs typeface="Arial" charset="0"/>
              </a:defRPr>
            </a:lvl5pPr>
            <a:lvl6pPr marL="2496232" indent="-226930" eaLnBrk="0" fontAlgn="base" hangingPunct="0">
              <a:spcBef>
                <a:spcPct val="0"/>
              </a:spcBef>
              <a:spcAft>
                <a:spcPct val="0"/>
              </a:spcAft>
              <a:defRPr>
                <a:solidFill>
                  <a:schemeClr val="tx1"/>
                </a:solidFill>
                <a:latin typeface="Calibri" pitchFamily="34" charset="0"/>
                <a:cs typeface="Arial" charset="0"/>
              </a:defRPr>
            </a:lvl6pPr>
            <a:lvl7pPr marL="2950093" indent="-226930" eaLnBrk="0" fontAlgn="base" hangingPunct="0">
              <a:spcBef>
                <a:spcPct val="0"/>
              </a:spcBef>
              <a:spcAft>
                <a:spcPct val="0"/>
              </a:spcAft>
              <a:defRPr>
                <a:solidFill>
                  <a:schemeClr val="tx1"/>
                </a:solidFill>
                <a:latin typeface="Calibri" pitchFamily="34" charset="0"/>
                <a:cs typeface="Arial" charset="0"/>
              </a:defRPr>
            </a:lvl7pPr>
            <a:lvl8pPr marL="3403953" indent="-226930" eaLnBrk="0" fontAlgn="base" hangingPunct="0">
              <a:spcBef>
                <a:spcPct val="0"/>
              </a:spcBef>
              <a:spcAft>
                <a:spcPct val="0"/>
              </a:spcAft>
              <a:defRPr>
                <a:solidFill>
                  <a:schemeClr val="tx1"/>
                </a:solidFill>
                <a:latin typeface="Calibri" pitchFamily="34" charset="0"/>
                <a:cs typeface="Arial" charset="0"/>
              </a:defRPr>
            </a:lvl8pPr>
            <a:lvl9pPr marL="3857814" indent="-226930" eaLnBrk="0" fontAlgn="base" hangingPunct="0">
              <a:spcBef>
                <a:spcPct val="0"/>
              </a:spcBef>
              <a:spcAft>
                <a:spcPct val="0"/>
              </a:spcAft>
              <a:defRPr>
                <a:solidFill>
                  <a:schemeClr val="tx1"/>
                </a:solidFill>
                <a:latin typeface="Calibri" pitchFamily="34" charset="0"/>
                <a:cs typeface="Arial" charset="0"/>
              </a:defRPr>
            </a:lvl9pPr>
          </a:lstStyle>
          <a:p>
            <a:fld id="{A272AE3A-C4F0-40C9-8076-534D5CC5635B}" type="slidenum">
              <a:rPr lang="en-US" altLang="en-US">
                <a:cs typeface="Calibri" panose="020F0502020204030204" pitchFamily="34" charset="0"/>
              </a:rPr>
              <a:pPr/>
              <a:t>55</a:t>
            </a:fld>
            <a:endParaRPr lang="en-US" altLang="en-US" dirty="0">
              <a:cs typeface="Calibri" panose="020F0502020204030204" pitchFamily="34" charset="0"/>
            </a:endParaRP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2333955"/>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Survivor </a:t>
            </a:r>
            <a:r>
              <a:rPr lang="en-US" altLang="en-US" dirty="0"/>
              <a:t>benefits attributable to a Public Safety Officer who was killed in the line of duty before 1/1/97 are excludible for Federal</a:t>
            </a:r>
          </a:p>
          <a:p>
            <a:r>
              <a:rPr lang="en-US" altLang="en-US" dirty="0" smtClean="0"/>
              <a:t>Must have retired from</a:t>
            </a:r>
            <a:r>
              <a:rPr lang="en-US" altLang="en-US" baseline="0" dirty="0" smtClean="0"/>
              <a:t> PSO position – no intervening jobs</a:t>
            </a:r>
          </a:p>
          <a:p>
            <a:r>
              <a:rPr lang="en-US" altLang="en-US" baseline="0" dirty="0" smtClean="0"/>
              <a:t>Does not apply to survivor of PSO</a:t>
            </a:r>
            <a:endParaRPr lang="en-US" altLang="en-US" dirty="0"/>
          </a:p>
          <a:p>
            <a:endParaRPr lang="en-US" altLang="en-US" dirty="0"/>
          </a:p>
        </p:txBody>
      </p:sp>
      <p:sp>
        <p:nvSpPr>
          <p:cNvPr id="145412"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37523" indent="-283663">
              <a:defRPr>
                <a:solidFill>
                  <a:schemeClr val="tx1"/>
                </a:solidFill>
                <a:latin typeface="Calibri" pitchFamily="34" charset="0"/>
                <a:cs typeface="Arial" charset="0"/>
              </a:defRPr>
            </a:lvl2pPr>
            <a:lvl3pPr marL="1134651" indent="-226930">
              <a:defRPr>
                <a:solidFill>
                  <a:schemeClr val="tx1"/>
                </a:solidFill>
                <a:latin typeface="Calibri" pitchFamily="34" charset="0"/>
                <a:cs typeface="Arial" charset="0"/>
              </a:defRPr>
            </a:lvl3pPr>
            <a:lvl4pPr marL="1588513" indent="-226930">
              <a:defRPr>
                <a:solidFill>
                  <a:schemeClr val="tx1"/>
                </a:solidFill>
                <a:latin typeface="Calibri" pitchFamily="34" charset="0"/>
                <a:cs typeface="Arial" charset="0"/>
              </a:defRPr>
            </a:lvl4pPr>
            <a:lvl5pPr marL="2042370" indent="-226930">
              <a:defRPr>
                <a:solidFill>
                  <a:schemeClr val="tx1"/>
                </a:solidFill>
                <a:latin typeface="Calibri" pitchFamily="34" charset="0"/>
                <a:cs typeface="Arial" charset="0"/>
              </a:defRPr>
            </a:lvl5pPr>
            <a:lvl6pPr marL="2496232" indent="-226930" eaLnBrk="0" fontAlgn="base" hangingPunct="0">
              <a:spcBef>
                <a:spcPct val="0"/>
              </a:spcBef>
              <a:spcAft>
                <a:spcPct val="0"/>
              </a:spcAft>
              <a:defRPr>
                <a:solidFill>
                  <a:schemeClr val="tx1"/>
                </a:solidFill>
                <a:latin typeface="Calibri" pitchFamily="34" charset="0"/>
                <a:cs typeface="Arial" charset="0"/>
              </a:defRPr>
            </a:lvl6pPr>
            <a:lvl7pPr marL="2950093" indent="-226930" eaLnBrk="0" fontAlgn="base" hangingPunct="0">
              <a:spcBef>
                <a:spcPct val="0"/>
              </a:spcBef>
              <a:spcAft>
                <a:spcPct val="0"/>
              </a:spcAft>
              <a:defRPr>
                <a:solidFill>
                  <a:schemeClr val="tx1"/>
                </a:solidFill>
                <a:latin typeface="Calibri" pitchFamily="34" charset="0"/>
                <a:cs typeface="Arial" charset="0"/>
              </a:defRPr>
            </a:lvl7pPr>
            <a:lvl8pPr marL="3403953" indent="-226930" eaLnBrk="0" fontAlgn="base" hangingPunct="0">
              <a:spcBef>
                <a:spcPct val="0"/>
              </a:spcBef>
              <a:spcAft>
                <a:spcPct val="0"/>
              </a:spcAft>
              <a:defRPr>
                <a:solidFill>
                  <a:schemeClr val="tx1"/>
                </a:solidFill>
                <a:latin typeface="Calibri" pitchFamily="34" charset="0"/>
                <a:cs typeface="Arial" charset="0"/>
              </a:defRPr>
            </a:lvl8pPr>
            <a:lvl9pPr marL="3857814" indent="-226930" eaLnBrk="0" fontAlgn="base" hangingPunct="0">
              <a:spcBef>
                <a:spcPct val="0"/>
              </a:spcBef>
              <a:spcAft>
                <a:spcPct val="0"/>
              </a:spcAft>
              <a:defRPr>
                <a:solidFill>
                  <a:schemeClr val="tx1"/>
                </a:solidFill>
                <a:latin typeface="Calibri" pitchFamily="34" charset="0"/>
                <a:cs typeface="Arial" charset="0"/>
              </a:defRPr>
            </a:lvl9pPr>
          </a:lstStyle>
          <a:p>
            <a:fld id="{61E21BE3-F554-4758-874C-489100B4C447}" type="slidenum">
              <a:rPr lang="en-US" altLang="en-US">
                <a:cs typeface="Calibri" panose="020F0502020204030204" pitchFamily="34" charset="0"/>
              </a:rPr>
              <a:pPr/>
              <a:t>56</a:t>
            </a:fld>
            <a:endParaRPr lang="en-US" altLang="en-US" dirty="0">
              <a:cs typeface="Calibri" panose="020F0502020204030204" pitchFamily="34" charset="0"/>
            </a:endParaRP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1823283"/>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4626"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E4C35E6-A125-4BAE-A650-5F96D3507988}" type="slidenum">
              <a:rPr lang="en-US" altLang="en-US"/>
              <a:pPr>
                <a:spcBef>
                  <a:spcPct val="0"/>
                </a:spcBef>
                <a:buClrTx/>
                <a:buFontTx/>
                <a:buNone/>
              </a:pPr>
              <a:t>57</a:t>
            </a:fld>
            <a:endParaRPr lang="en-US" altLang="en-US" dirty="0"/>
          </a:p>
        </p:txBody>
      </p:sp>
      <p:sp>
        <p:nvSpPr>
          <p:cNvPr id="154627" name="Text Box 1"/>
          <p:cNvSpPr txBox="1">
            <a:spLocks noChangeArrowheads="1"/>
          </p:cNvSpPr>
          <p:nvPr/>
        </p:nvSpPr>
        <p:spPr bwMode="auto">
          <a:xfrm>
            <a:off x="3973035" y="8684811"/>
            <a:ext cx="3037367" cy="45833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271" tIns="46941" rIns="90271" bIns="46941"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3EDDCDCF-7604-4782-9DA7-93CF3C82B573}" type="slidenum">
              <a:rPr lang="en-US" altLang="en-US">
                <a:solidFill>
                  <a:srgbClr val="000000"/>
                </a:solidFill>
              </a:rPr>
              <a:pPr algn="r" eaLnBrk="1" hangingPunct="1">
                <a:spcBef>
                  <a:spcPct val="0"/>
                </a:spcBef>
                <a:buClrTx/>
                <a:buFontTx/>
                <a:buNone/>
              </a:pPr>
              <a:t>57</a:t>
            </a:fld>
            <a:endParaRPr lang="en-US" altLang="en-US" dirty="0">
              <a:solidFill>
                <a:srgbClr val="000000"/>
              </a:solidFill>
            </a:endParaRPr>
          </a:p>
        </p:txBody>
      </p:sp>
      <p:sp>
        <p:nvSpPr>
          <p:cNvPr id="154628" name="Rectangle 2"/>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54629" name="Rectangle 3"/>
          <p:cNvSpPr>
            <a:spLocks noGrp="1" noChangeArrowheads="1"/>
          </p:cNvSpPr>
          <p:nvPr>
            <p:ph type="body" idx="1"/>
          </p:nvPr>
        </p:nvSpPr>
        <p:spPr bwMode="auto">
          <a:xfrm>
            <a:off x="934091" y="4342406"/>
            <a:ext cx="5142222"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pPr>
              <a:spcBef>
                <a:spcPts val="447"/>
              </a:spcBef>
              <a:tabLst>
                <a:tab pos="0" algn="l"/>
                <a:tab pos="457013" algn="l"/>
                <a:tab pos="915601" algn="l"/>
                <a:tab pos="1374188" algn="l"/>
                <a:tab pos="1832778" algn="l"/>
                <a:tab pos="2291364" algn="l"/>
                <a:tab pos="2749954" algn="l"/>
                <a:tab pos="3208540" algn="l"/>
                <a:tab pos="3667130" algn="l"/>
                <a:tab pos="4125718" algn="l"/>
                <a:tab pos="4584307" algn="l"/>
                <a:tab pos="5042893" algn="l"/>
                <a:tab pos="5501482" algn="l"/>
                <a:tab pos="5960070" algn="l"/>
                <a:tab pos="6418659" algn="l"/>
                <a:tab pos="6877247" algn="l"/>
                <a:tab pos="7335834" algn="l"/>
                <a:tab pos="7794423" algn="l"/>
                <a:tab pos="8253011" algn="l"/>
                <a:tab pos="8711599" algn="l"/>
                <a:tab pos="9170188" algn="l"/>
              </a:tabLst>
            </a:pPr>
            <a:endParaRPr lang="en-US" altLang="en-US" dirty="0">
              <a:ea typeface="SimSun" pitchFamily="2" charset="-122"/>
            </a:endParaRP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7139650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Generally</a:t>
            </a:r>
            <a:r>
              <a:rPr lang="en-US" altLang="en-US" dirty="0"/>
              <a:t>, codes are listed on the back of Form 1099-R</a:t>
            </a:r>
            <a:r>
              <a:rPr lang="en-US" altLang="en-US" dirty="0" smtClean="0"/>
              <a:t>.</a:t>
            </a:r>
            <a:endParaRPr lang="en-US" altLang="en-US" dirty="0"/>
          </a:p>
        </p:txBody>
      </p:sp>
      <p:sp>
        <p:nvSpPr>
          <p:cNvPr id="110596"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623534CD-9CFA-4440-9B42-A08BB18094F5}" type="slidenum">
              <a:rPr lang="en-US" altLang="en-US"/>
              <a:pPr>
                <a:spcBef>
                  <a:spcPct val="0"/>
                </a:spcBef>
                <a:buClrTx/>
                <a:buFontTx/>
                <a:buNone/>
              </a:pPr>
              <a:t>7</a:t>
            </a:fld>
            <a:endParaRPr lang="en-US" altLang="en-US" dirty="0"/>
          </a:p>
        </p:txBody>
      </p:sp>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0181" y="5745128"/>
            <a:ext cx="6128647" cy="3313442"/>
          </a:xfrm>
          <a:prstGeom prst="rect">
            <a:avLst/>
          </a:prstGeom>
        </p:spPr>
      </p:pic>
      <p:sp>
        <p:nvSpPr>
          <p:cNvPr id="6" name="Footer Placeholder 5"/>
          <p:cNvSpPr>
            <a:spLocks noGrp="1"/>
          </p:cNvSpPr>
          <p:nvPr>
            <p:ph type="ftr" sz="quarter" idx="10"/>
          </p:nvPr>
        </p:nvSpPr>
        <p:spPr/>
        <p:txBody>
          <a:bodyPr/>
          <a:lstStyle/>
          <a:p>
            <a:endParaRPr lang="en-US" dirty="0"/>
          </a:p>
        </p:txBody>
      </p:sp>
      <p:sp>
        <p:nvSpPr>
          <p:cNvPr id="7" name="Header Placeholder 6"/>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88515375"/>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2578"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DB0E0E79-8F2E-463A-99B1-7786291E431D}" type="slidenum">
              <a:rPr lang="en-US" altLang="en-US"/>
              <a:pPr>
                <a:spcBef>
                  <a:spcPct val="0"/>
                </a:spcBef>
                <a:buClrTx/>
                <a:buFontTx/>
                <a:buNone/>
              </a:pPr>
              <a:t>59</a:t>
            </a:fld>
            <a:endParaRPr lang="en-US" altLang="en-US" dirty="0"/>
          </a:p>
        </p:txBody>
      </p:sp>
      <p:sp>
        <p:nvSpPr>
          <p:cNvPr id="152579" name="Rectangle 1"/>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52580" name="Rectangle 2"/>
          <p:cNvSpPr>
            <a:spLocks noGrp="1" noChangeArrowheads="1"/>
          </p:cNvSpPr>
          <p:nvPr>
            <p:ph type="body" idx="1"/>
          </p:nvPr>
        </p:nvSpPr>
        <p:spPr bwMode="auto">
          <a:xfrm>
            <a:off x="934091" y="4342406"/>
            <a:ext cx="5140644"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82699623"/>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7698"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83ABAF6-7004-4E9B-BC14-105836BD547A}" type="slidenum">
              <a:rPr lang="en-US" altLang="en-US"/>
              <a:pPr>
                <a:spcBef>
                  <a:spcPct val="0"/>
                </a:spcBef>
                <a:buClrTx/>
                <a:buFontTx/>
                <a:buNone/>
              </a:pPr>
              <a:t>60</a:t>
            </a:fld>
            <a:endParaRPr lang="en-US" altLang="en-US" dirty="0"/>
          </a:p>
        </p:txBody>
      </p:sp>
      <p:sp>
        <p:nvSpPr>
          <p:cNvPr id="157699" name="Text Box 1"/>
          <p:cNvSpPr txBox="1">
            <a:spLocks noChangeArrowheads="1"/>
          </p:cNvSpPr>
          <p:nvPr/>
        </p:nvSpPr>
        <p:spPr bwMode="auto">
          <a:xfrm>
            <a:off x="3973035" y="8684811"/>
            <a:ext cx="3037367" cy="45833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271" tIns="46941" rIns="90271" bIns="46941"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4524364F-F9DA-4E8A-810A-248FF375E8A9}" type="slidenum">
              <a:rPr lang="en-US" altLang="en-US">
                <a:solidFill>
                  <a:srgbClr val="000000"/>
                </a:solidFill>
              </a:rPr>
              <a:pPr algn="r" eaLnBrk="1" hangingPunct="1">
                <a:spcBef>
                  <a:spcPct val="0"/>
                </a:spcBef>
                <a:buClrTx/>
                <a:buFontTx/>
                <a:buNone/>
              </a:pPr>
              <a:t>60</a:t>
            </a:fld>
            <a:endParaRPr lang="en-US" altLang="en-US" dirty="0">
              <a:solidFill>
                <a:srgbClr val="000000"/>
              </a:solidFill>
            </a:endParaRPr>
          </a:p>
        </p:txBody>
      </p:sp>
      <p:sp>
        <p:nvSpPr>
          <p:cNvPr id="157700" name="Rectangle 2"/>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57701" name="Rectangle 3"/>
          <p:cNvSpPr>
            <a:spLocks noGrp="1" noChangeArrowheads="1"/>
          </p:cNvSpPr>
          <p:nvPr>
            <p:ph type="body" idx="1"/>
          </p:nvPr>
        </p:nvSpPr>
        <p:spPr bwMode="auto">
          <a:xfrm>
            <a:off x="934091" y="4342406"/>
            <a:ext cx="5142222"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pPr>
              <a:spcBef>
                <a:spcPts val="447"/>
              </a:spcBef>
              <a:tabLst>
                <a:tab pos="0" algn="l"/>
                <a:tab pos="457013" algn="l"/>
                <a:tab pos="915601" algn="l"/>
                <a:tab pos="1374188" algn="l"/>
                <a:tab pos="1832778" algn="l"/>
                <a:tab pos="2291364" algn="l"/>
                <a:tab pos="2749954" algn="l"/>
                <a:tab pos="3208540" algn="l"/>
                <a:tab pos="3667130" algn="l"/>
                <a:tab pos="4125718" algn="l"/>
                <a:tab pos="4584307" algn="l"/>
                <a:tab pos="5042893" algn="l"/>
                <a:tab pos="5501482" algn="l"/>
                <a:tab pos="5960070" algn="l"/>
                <a:tab pos="6418659" algn="l"/>
                <a:tab pos="6877247" algn="l"/>
                <a:tab pos="7335834" algn="l"/>
                <a:tab pos="7794423" algn="l"/>
                <a:tab pos="8253011" algn="l"/>
                <a:tab pos="8711599" algn="l"/>
                <a:tab pos="9170188" algn="l"/>
              </a:tabLst>
            </a:pPr>
            <a:endParaRPr lang="en-US" altLang="en-US" dirty="0">
              <a:ea typeface="SimSun" pitchFamily="2" charset="-122"/>
            </a:endParaRP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2728715"/>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1794"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A0EC5EC-D975-4142-9FCA-DAF94366E5A1}" type="slidenum">
              <a:rPr lang="en-US" altLang="en-US"/>
              <a:pPr>
                <a:spcBef>
                  <a:spcPct val="0"/>
                </a:spcBef>
                <a:buClrTx/>
                <a:buFontTx/>
                <a:buNone/>
              </a:pPr>
              <a:t>61</a:t>
            </a:fld>
            <a:endParaRPr lang="en-US" altLang="en-US" dirty="0"/>
          </a:p>
        </p:txBody>
      </p:sp>
      <p:sp>
        <p:nvSpPr>
          <p:cNvPr id="161795" name="Text Box 1"/>
          <p:cNvSpPr txBox="1">
            <a:spLocks noChangeArrowheads="1"/>
          </p:cNvSpPr>
          <p:nvPr/>
        </p:nvSpPr>
        <p:spPr bwMode="auto">
          <a:xfrm>
            <a:off x="3973035" y="8684811"/>
            <a:ext cx="3037367" cy="45833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271" tIns="46941" rIns="90271" bIns="46941"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6F0D6230-0726-4AED-B812-7FE77B95C72E}" type="slidenum">
              <a:rPr lang="en-US" altLang="en-US">
                <a:solidFill>
                  <a:srgbClr val="000000"/>
                </a:solidFill>
              </a:rPr>
              <a:pPr algn="r" eaLnBrk="1" hangingPunct="1">
                <a:spcBef>
                  <a:spcPct val="0"/>
                </a:spcBef>
                <a:buClrTx/>
                <a:buFontTx/>
                <a:buNone/>
              </a:pPr>
              <a:t>61</a:t>
            </a:fld>
            <a:endParaRPr lang="en-US" altLang="en-US" dirty="0">
              <a:solidFill>
                <a:srgbClr val="000000"/>
              </a:solidFill>
            </a:endParaRPr>
          </a:p>
        </p:txBody>
      </p:sp>
      <p:sp>
        <p:nvSpPr>
          <p:cNvPr id="161796" name="Rectangle 2"/>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61797" name="Rectangle 3"/>
          <p:cNvSpPr>
            <a:spLocks noGrp="1" noChangeArrowheads="1"/>
          </p:cNvSpPr>
          <p:nvPr>
            <p:ph type="body" idx="1"/>
          </p:nvPr>
        </p:nvSpPr>
        <p:spPr bwMode="auto">
          <a:xfrm>
            <a:off x="934091" y="4342406"/>
            <a:ext cx="5142222"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pPr>
              <a:spcBef>
                <a:spcPts val="447"/>
              </a:spcBef>
              <a:tabLst>
                <a:tab pos="0" algn="l"/>
                <a:tab pos="457013" algn="l"/>
                <a:tab pos="915601" algn="l"/>
                <a:tab pos="1374188" algn="l"/>
                <a:tab pos="1832778" algn="l"/>
                <a:tab pos="2291364" algn="l"/>
                <a:tab pos="2749954" algn="l"/>
                <a:tab pos="3208540" algn="l"/>
                <a:tab pos="3667130" algn="l"/>
                <a:tab pos="4125718" algn="l"/>
                <a:tab pos="4584307" algn="l"/>
                <a:tab pos="5042893" algn="l"/>
                <a:tab pos="5501482" algn="l"/>
                <a:tab pos="5960070" algn="l"/>
                <a:tab pos="6418659" algn="l"/>
                <a:tab pos="6877247" algn="l"/>
                <a:tab pos="7335834" algn="l"/>
                <a:tab pos="7794423" algn="l"/>
                <a:tab pos="8253011" algn="l"/>
                <a:tab pos="8711599" algn="l"/>
                <a:tab pos="9170188" algn="l"/>
              </a:tabLst>
            </a:pPr>
            <a:endParaRPr lang="en-US" altLang="en-US" dirty="0">
              <a:ea typeface="SimSun" pitchFamily="2" charset="-122"/>
            </a:endParaRP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69582283"/>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1794" name="Rectangle 9"/>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A0EC5EC-D975-4142-9FCA-DAF94366E5A1}" type="slidenum">
              <a:rPr lang="en-US" altLang="en-US"/>
              <a:pPr>
                <a:spcBef>
                  <a:spcPct val="0"/>
                </a:spcBef>
                <a:buClrTx/>
                <a:buFontTx/>
                <a:buNone/>
              </a:pPr>
              <a:t>62</a:t>
            </a:fld>
            <a:endParaRPr lang="en-US" altLang="en-US" dirty="0"/>
          </a:p>
        </p:txBody>
      </p:sp>
      <p:sp>
        <p:nvSpPr>
          <p:cNvPr id="161795" name="Text Box 1"/>
          <p:cNvSpPr txBox="1">
            <a:spLocks noChangeArrowheads="1"/>
          </p:cNvSpPr>
          <p:nvPr/>
        </p:nvSpPr>
        <p:spPr bwMode="auto">
          <a:xfrm>
            <a:off x="3973035" y="8684811"/>
            <a:ext cx="3037367" cy="45833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271" tIns="46941" rIns="90271" bIns="46941"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6F0D6230-0726-4AED-B812-7FE77B95C72E}" type="slidenum">
              <a:rPr lang="en-US" altLang="en-US">
                <a:solidFill>
                  <a:srgbClr val="000000"/>
                </a:solidFill>
              </a:rPr>
              <a:pPr algn="r" eaLnBrk="1" hangingPunct="1">
                <a:spcBef>
                  <a:spcPct val="0"/>
                </a:spcBef>
                <a:buClrTx/>
                <a:buFontTx/>
                <a:buNone/>
              </a:pPr>
              <a:t>62</a:t>
            </a:fld>
            <a:endParaRPr lang="en-US" altLang="en-US" dirty="0">
              <a:solidFill>
                <a:srgbClr val="000000"/>
              </a:solidFill>
            </a:endParaRPr>
          </a:p>
        </p:txBody>
      </p:sp>
      <p:sp>
        <p:nvSpPr>
          <p:cNvPr id="161796" name="Rectangle 2"/>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61797" name="Rectangle 3"/>
          <p:cNvSpPr>
            <a:spLocks noGrp="1" noChangeArrowheads="1"/>
          </p:cNvSpPr>
          <p:nvPr>
            <p:ph type="body" idx="1"/>
          </p:nvPr>
        </p:nvSpPr>
        <p:spPr bwMode="auto">
          <a:xfrm>
            <a:off x="934091" y="4342406"/>
            <a:ext cx="5142222" cy="411402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numCol="1" anchor="ctr" anchorCtr="0" compatLnSpc="1">
            <a:prstTxWarp prst="textNoShape">
              <a:avLst/>
            </a:prstTxWarp>
          </a:bodyPr>
          <a:lstStyle/>
          <a:p>
            <a:pPr>
              <a:spcBef>
                <a:spcPts val="447"/>
              </a:spcBef>
              <a:tabLst>
                <a:tab pos="0" algn="l"/>
                <a:tab pos="457013" algn="l"/>
                <a:tab pos="915601" algn="l"/>
                <a:tab pos="1374188" algn="l"/>
                <a:tab pos="1832778" algn="l"/>
                <a:tab pos="2291364" algn="l"/>
                <a:tab pos="2749954" algn="l"/>
                <a:tab pos="3208540" algn="l"/>
                <a:tab pos="3667130" algn="l"/>
                <a:tab pos="4125718" algn="l"/>
                <a:tab pos="4584307" algn="l"/>
                <a:tab pos="5042893" algn="l"/>
                <a:tab pos="5501482" algn="l"/>
                <a:tab pos="5960070" algn="l"/>
                <a:tab pos="6418659" algn="l"/>
                <a:tab pos="6877247" algn="l"/>
                <a:tab pos="7335834" algn="l"/>
                <a:tab pos="7794423" algn="l"/>
                <a:tab pos="8253011" algn="l"/>
                <a:tab pos="8711599" algn="l"/>
                <a:tab pos="9170188" algn="l"/>
              </a:tabLst>
            </a:pPr>
            <a:endParaRPr lang="en-US" altLang="en-US" dirty="0">
              <a:ea typeface="SimSun" pitchFamily="2" charset="-122"/>
            </a:endParaRP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52595631"/>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1457" y="8773012"/>
            <a:ext cx="3037366" cy="46148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2251" tIns="46125" rIns="92251" bIns="46125" anchor="b"/>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defRPr sz="1200">
                <a:solidFill>
                  <a:schemeClr val="tx1"/>
                </a:solidFill>
                <a:latin typeface="Calibri" pitchFamily="34" charset="0"/>
              </a:defRPr>
            </a:lvl2pPr>
            <a:lvl3pPr marL="1143000" indent="-228600">
              <a:spcBef>
                <a:spcPct val="30000"/>
              </a:spcBef>
              <a:buFont typeface="Wingdings" pitchFamily="2" charset="2"/>
              <a:buChar char="v"/>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buClrTx/>
              <a:buFontTx/>
              <a:buNone/>
            </a:pPr>
            <a:fld id="{9A28EA56-77EA-4D4A-9065-183AE03F3F53}" type="slidenum">
              <a:rPr lang="en-US" altLang="en-US"/>
              <a:pPr algn="r" eaLnBrk="1" hangingPunct="1">
                <a:spcBef>
                  <a:spcPct val="0"/>
                </a:spcBef>
                <a:buClrTx/>
                <a:buFontTx/>
                <a:buNone/>
              </a:pPr>
              <a:t>64</a:t>
            </a:fld>
            <a:endParaRPr lang="en-US" altLang="en-US" dirty="0"/>
          </a:p>
        </p:txBody>
      </p:sp>
      <p:sp>
        <p:nvSpPr>
          <p:cNvPr id="101379"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 name="Slide Number Placeholder 4"/>
          <p:cNvSpPr>
            <a:spLocks noGrp="1"/>
          </p:cNvSpPr>
          <p:nvPr>
            <p:ph type="sldNum" sz="quarter" idx="12"/>
          </p:nvPr>
        </p:nvSpPr>
        <p:spPr/>
        <p:txBody>
          <a:bodyPr/>
          <a:lstStyle/>
          <a:p>
            <a:fld id="{F5F29504-3EB7-4D64-9853-A98680AD298B}" type="slidenum">
              <a:rPr lang="en-US" smtClean="0"/>
              <a:pPr/>
              <a:t>64</a:t>
            </a:fld>
            <a:endParaRPr lang="en-US" dirty="0"/>
          </a:p>
        </p:txBody>
      </p:sp>
      <p:sp>
        <p:nvSpPr>
          <p:cNvPr id="6" name="Footer Placeholder 5"/>
          <p:cNvSpPr>
            <a:spLocks noGrp="1"/>
          </p:cNvSpPr>
          <p:nvPr>
            <p:ph type="ftr" sz="quarter" idx="13"/>
          </p:nvPr>
        </p:nvSpPr>
        <p:spPr/>
        <p:txBody>
          <a:bodyPr/>
          <a:lstStyle/>
          <a:p>
            <a:endParaRPr lang="en-US" dirty="0"/>
          </a:p>
        </p:txBody>
      </p:sp>
      <p:sp>
        <p:nvSpPr>
          <p:cNvPr id="7" name="Header Placeholder 6"/>
          <p:cNvSpPr>
            <a:spLocks noGrp="1"/>
          </p:cNvSpPr>
          <p:nvPr>
            <p:ph type="hdr" sz="quarter" idx="14"/>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1434700"/>
      </p:ext>
    </p:extLst>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29504-3EB7-4D64-9853-A98680AD298B}" type="slidenum">
              <a:rPr lang="en-US" smtClean="0"/>
              <a:pPr/>
              <a:t>66</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2036"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276184F-8345-48AC-B376-0DA38060E34B}" type="slidenum">
              <a:rPr lang="en-US" altLang="en-US"/>
              <a:pPr>
                <a:spcBef>
                  <a:spcPct val="0"/>
                </a:spcBef>
                <a:buClrTx/>
                <a:buFontTx/>
                <a:buNone/>
              </a:pPr>
              <a:t>68</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4756061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If see a</a:t>
            </a:r>
            <a:r>
              <a:rPr lang="en-US" altLang="en-US" baseline="0" dirty="0" smtClean="0"/>
              <a:t> code that Counselor is not familiar with, look it up in P4012</a:t>
            </a:r>
          </a:p>
          <a:p>
            <a:pPr eaLnBrk="1" hangingPunct="1"/>
            <a:r>
              <a:rPr lang="en-US" altLang="en-US" baseline="0" dirty="0" smtClean="0"/>
              <a:t>If still not comfortable, ask for assistance, including referring the return to another more experienced counselor</a:t>
            </a:r>
            <a:endParaRPr lang="en-US" altLang="en-US" dirty="0"/>
          </a:p>
        </p:txBody>
      </p:sp>
      <p:sp>
        <p:nvSpPr>
          <p:cNvPr id="111620"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3513CEDA-E457-43AA-BA78-FB4915116907}" type="slidenum">
              <a:rPr lang="en-US" altLang="en-US"/>
              <a:pPr>
                <a:spcBef>
                  <a:spcPct val="0"/>
                </a:spcBef>
                <a:buClrTx/>
                <a:buFontTx/>
                <a:buNone/>
              </a:pPr>
              <a:t>8</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9404578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11620"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3513CEDA-E457-43AA-BA78-FB4915116907}" type="slidenum">
              <a:rPr lang="en-US" altLang="en-US"/>
              <a:pPr>
                <a:spcBef>
                  <a:spcPct val="0"/>
                </a:spcBef>
                <a:buClrTx/>
                <a:buFontTx/>
                <a:buNone/>
              </a:pPr>
              <a:t>9</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5483739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3738"/>
            <a:ext cx="6153150" cy="3462337"/>
          </a:xfrm>
        </p:spPr>
      </p:sp>
      <p:sp>
        <p:nvSpPr>
          <p:cNvPr id="3" name="Notes Placeholder 2"/>
          <p:cNvSpPr>
            <a:spLocks noGrp="1"/>
          </p:cNvSpPr>
          <p:nvPr>
            <p:ph type="body" idx="1"/>
          </p:nvPr>
        </p:nvSpPr>
        <p:spPr/>
        <p:txBody>
          <a:bodyPr/>
          <a:lstStyle/>
          <a:p>
            <a:r>
              <a:rPr lang="en-US" dirty="0" smtClean="0"/>
              <a:t>Refer to current</a:t>
            </a:r>
            <a:r>
              <a:rPr lang="en-US" baseline="0" dirty="0" smtClean="0"/>
              <a:t> Scope Manual found in the Portal Library</a:t>
            </a:r>
          </a:p>
          <a:p>
            <a:endParaRPr lang="en-US" baseline="0" dirty="0" smtClean="0"/>
          </a:p>
          <a:p>
            <a:r>
              <a:rPr lang="en-US" baseline="0" dirty="0" smtClean="0"/>
              <a:t>Net investment income tax (NIIT) applies when AGI is more than $200,000 so rarely is this an issue</a:t>
            </a:r>
            <a:endParaRPr lang="en-US" dirty="0"/>
          </a:p>
        </p:txBody>
      </p:sp>
      <p:sp>
        <p:nvSpPr>
          <p:cNvPr id="4" name="Slide Number Placeholder 3"/>
          <p:cNvSpPr>
            <a:spLocks noGrp="1"/>
          </p:cNvSpPr>
          <p:nvPr>
            <p:ph type="sldNum" sz="quarter" idx="10"/>
          </p:nvPr>
        </p:nvSpPr>
        <p:spPr/>
        <p:txBody>
          <a:bodyPr/>
          <a:lstStyle/>
          <a:p>
            <a:fld id="{F5F29504-3EB7-4D64-9853-A98680AD298B}" type="slidenum">
              <a:rPr lang="en-US" smtClean="0"/>
              <a:pPr/>
              <a:t>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Header Placeholder 8"/>
          <p:cNvSpPr>
            <a:spLocks noGrp="1"/>
          </p:cNvSpPr>
          <p:nvPr>
            <p:ph type="hdr" sz="quarter" idx="12"/>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6584363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3668"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767E6196-6953-435B-9A53-CC4291501EBF}" type="slidenum">
              <a:rPr lang="en-US" altLang="en-US"/>
              <a:pPr>
                <a:spcBef>
                  <a:spcPct val="0"/>
                </a:spcBef>
                <a:buClrTx/>
                <a:buFontTx/>
                <a:buNone/>
              </a:pPr>
              <a:t>11</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91449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smtClean="0"/>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73263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r>
              <a:rPr lang="en-US" smtClean="0">
                <a:solidFill>
                  <a:prstClr val="black">
                    <a:tint val="75000"/>
                  </a:prstClr>
                </a:solidFill>
              </a:rPr>
              <a:t>NTTC Training – TY2018</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lvl1pPr>
              <a:defRPr>
                <a:latin typeface="+mn-lt"/>
              </a:defRPr>
            </a:lvl1pPr>
          </a:lstStyle>
          <a:p>
            <a:fld id="{338ED3A5-5DFD-4230-BB90-0044010B1AE1}"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8048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992C2C-3393-47F9-9263-95A0D845BA73}" type="datetime1">
              <a:rPr lang="en-US" smtClean="0"/>
              <a:pPr/>
              <a:t>10/8/18</a:t>
            </a:fld>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NTTC Training – TY2018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38ED3A5-5DFD-4230-BB90-0044010B1AE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5"/>
          </p:nvPr>
        </p:nvSpPr>
        <p:spPr>
          <a:xfrm>
            <a:off x="1282700"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3641574"/>
      </p:ext>
    </p:extLst>
  </p:cSld>
  <p:clrMapOvr>
    <a:masterClrMapping/>
  </p:clrMapOvr>
  <p:timing>
    <p:tnLst>
      <p:par>
        <p:cTn id="1" dur="indefinite" restart="never" nodeType="tmRoot"/>
      </p:par>
    </p:tnLst>
  </p:timing>
  <p:extLst mod="1">
    <p:ext uri="{DCECCB84-F9BA-43D5-87BE-67443E8EF086}">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89D7776-DFC0-4A99-A7C8-8E9EC52D8821}" type="datetime1">
              <a:rPr lang="en-US" smtClean="0"/>
              <a:pPr/>
              <a:t>10/8/18</a:t>
            </a:fld>
            <a:endParaRPr lang="en-US" dirty="0"/>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NTTC Training – TY2018</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38ED3A5-5DFD-4230-BB90-0044010B1AE1}"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41736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r>
              <a:rPr lang="en-US" smtClean="0">
                <a:solidFill>
                  <a:prstClr val="black">
                    <a:tint val="75000"/>
                  </a:prstClr>
                </a:solidFill>
              </a:rPr>
              <a:t>NTTC Training – TY2018</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lvl1pPr>
              <a:defRPr>
                <a:latin typeface="+mn-lt"/>
              </a:defRPr>
            </a:lvl1pPr>
          </a:lstStyle>
          <a:p>
            <a:fld id="{338ED3A5-5DFD-4230-BB90-0044010B1AE1}"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2"/>
          </p:nvPr>
        </p:nvSpPr>
        <p:spPr>
          <a:xfrm>
            <a:off x="1278833" y="1761434"/>
            <a:ext cx="9753600" cy="22212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smtClean="0"/>
              <a:t>Click to edit Master text styles</a:t>
            </a:r>
          </a:p>
          <a:p>
            <a:pPr lvl="1"/>
            <a:r>
              <a:rPr lang="en-US" smtClean="0"/>
              <a:t>Second level</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64671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2E37DB-2A98-4B7A-95D4-E887380728EF}" type="datetime1">
              <a:rPr lang="en-US" smtClean="0"/>
              <a:pPr/>
              <a:t>10/8/18</a:t>
            </a:fld>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NTTC Training – TY2018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38ED3A5-5DFD-4230-BB90-0044010B1AE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0580874"/>
      </p:ext>
    </p:extLst>
  </p:cSld>
  <p:clrMapOvr>
    <a:masterClrMapping/>
  </p:clrMapOvr>
  <p:timing>
    <p:tnLst>
      <p:par>
        <p:cTn id="1" dur="indefinite" restart="never" nodeType="tmRoot"/>
      </p:par>
    </p:tnLst>
  </p:timing>
  <p:extLst mod="1">
    <p:ext uri="{DCECCB84-F9BA-43D5-87BE-67443E8EF086}">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3D283-D1DB-46F2-92CD-A7FB7C171CE5}" type="datetime1">
              <a:rPr lang="en-US" smtClean="0"/>
              <a:pPr/>
              <a:t>10/8/18</a:t>
            </a:fld>
            <a:endParaRPr lang="en-US"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NTTC Training – TY2018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38ED3A5-5DFD-4230-BB90-0044010B1AE1}"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12815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C8325-4BA6-477F-A5DF-885B02D72301}" type="datetime1">
              <a:rPr lang="en-US" smtClean="0"/>
              <a:pPr/>
              <a:t>10/8/18</a:t>
            </a:fld>
            <a:endParaRPr lang="en-US"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NTTC Training – TY2018</a:t>
            </a:r>
            <a:endParaRPr lang="en-US" dirty="0">
              <a:solidFill>
                <a:prstClr val="black">
                  <a:tint val="75000"/>
                </a:prstClr>
              </a:solidFill>
            </a:endParaRPr>
          </a:p>
        </p:txBody>
      </p:sp>
      <p:sp>
        <p:nvSpPr>
          <p:cNvPr id="4" name="Slide Number Placeholder 3"/>
          <p:cNvSpPr>
            <a:spLocks noGrp="1"/>
          </p:cNvSpPr>
          <p:nvPr>
            <p:ph type="sldNum" sz="quarter" idx="12"/>
          </p:nvPr>
        </p:nvSpPr>
        <p:spPr>
          <a:xfrm>
            <a:off x="1298941" y="6265305"/>
            <a:ext cx="518079" cy="365125"/>
          </a:xfrm>
        </p:spPr>
        <p:txBody>
          <a:bodyPr/>
          <a:lstStyle/>
          <a:p>
            <a:fld id="{338ED3A5-5DFD-4230-BB90-0044010B1AE1}"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2162574"/>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C8325-4BA6-477F-A5DF-885B02D72301}" type="datetime1">
              <a:rPr lang="en-US" smtClean="0"/>
              <a:pPr/>
              <a:t>10/8/18</a:t>
            </a:fld>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NTTC Training – TY2018</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ED3A5-5DFD-4230-BB90-0044010B1AE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ARPF_Logo w Tag.eps"/>
          <p:cNvPicPr>
            <a:picLocks noChangeAspect="1"/>
          </p:cNvPicPr>
          <p:nvPr/>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433788" y="6174258"/>
            <a:ext cx="3148613" cy="547219"/>
          </a:xfrm>
          <a:prstGeom prst="rect">
            <a:avLst/>
          </a:prstGeom>
        </p:spPr>
      </p:pic>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AARPF_Logo w Tag.eps"/>
          <p:cNvPicPr>
            <a:picLocks noChangeAspect="1"/>
          </p:cNvPicPr>
          <p:nvPr/>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433787" y="6174258"/>
            <a:ext cx="3148613" cy="547219"/>
          </a:xfrm>
          <a:prstGeom prst="rect">
            <a:avLst/>
          </a:prstGeom>
        </p:spPr>
      </p:pic>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0027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iming>
    <p:tnLst>
      <p:par>
        <p:cTn id="1" dur="indefinite" restart="never" nodeType="tmRoot"/>
      </p:par>
    </p:tnLst>
  </p:timing>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pos="1067" userDrawn="1">
          <p15:clr>
            <a:srgbClr val="F26B43"/>
          </p15:clr>
        </p15:guide>
        <p15:guide id="2" pos="683" userDrawn="1">
          <p15:clr>
            <a:srgbClr val="F26B43"/>
          </p15:clr>
        </p15:guide>
        <p15:guide id="3" orient="horz" pos="828" userDrawn="1">
          <p15:clr>
            <a:srgbClr val="F26B43"/>
          </p15:clr>
        </p15:guide>
        <p15:guide id="4" pos="800" userDrawn="1">
          <p15:clr>
            <a:srgbClr val="F26B43"/>
          </p15:clr>
        </p15:guide>
        <p15:guide id="5" orient="horz" pos="1344" userDrawn="1">
          <p15:clr>
            <a:srgbClr val="F26B43"/>
          </p15:clr>
        </p15:guide>
        <p15:guide id="6" pos="512" userDrawn="1">
          <p15:clr>
            <a:srgbClr val="F26B43"/>
          </p15:clr>
        </p15:guide>
        <p15:guide id="7"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tools.cotaxaide.or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normAutofit/>
          </a:bodyPr>
          <a:lstStyle/>
          <a:p>
            <a:r>
              <a:rPr lang="en-US" dirty="0"/>
              <a:t>Pub 4491 – </a:t>
            </a:r>
            <a:r>
              <a:rPr lang="en-US" dirty="0" smtClean="0"/>
              <a:t>Lesson 12</a:t>
            </a:r>
            <a:endParaRPr lang="en-US" dirty="0"/>
          </a:p>
          <a:p>
            <a:r>
              <a:rPr lang="en-US" dirty="0"/>
              <a:t>Pub 4012 – Tab D</a:t>
            </a:r>
          </a:p>
        </p:txBody>
      </p:sp>
      <p:sp>
        <p:nvSpPr>
          <p:cNvPr id="10242" name="Rectangle 2"/>
          <p:cNvSpPr>
            <a:spLocks noGrp="1" noChangeArrowheads="1"/>
          </p:cNvSpPr>
          <p:nvPr>
            <p:ph type="title"/>
          </p:nvPr>
        </p:nvSpPr>
        <p:spPr/>
        <p:txBody>
          <a:bodyPr>
            <a:normAutofit fontScale="90000"/>
          </a:bodyPr>
          <a:lstStyle/>
          <a:p>
            <a:r>
              <a:rPr lang="en-US" altLang="en-US" dirty="0"/>
              <a:t>Retirement Income</a:t>
            </a:r>
            <a:r>
              <a:rPr lang="en-US" altLang="en-US" dirty="0" smtClean="0"/>
              <a:t>: </a:t>
            </a:r>
            <a:br>
              <a:rPr lang="en-US" altLang="en-US" dirty="0" smtClean="0"/>
            </a:br>
            <a:r>
              <a:rPr lang="en-US" altLang="en-US" dirty="0" smtClean="0"/>
              <a:t>IRAs </a:t>
            </a:r>
            <a:r>
              <a:rPr lang="en-US" altLang="en-US" dirty="0"/>
              <a:t>and Pensions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0315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dirty="0" smtClean="0">
                <a:solidFill>
                  <a:prstClr val="black">
                    <a:tint val="75000"/>
                  </a:prstClr>
                </a:solidFill>
              </a:rPr>
              <a:t>NTTC Training – TY2018</a:t>
            </a:r>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338ED3A5-5DFD-4230-BB90-0044010B1AE1}" type="slidenum">
              <a:rPr lang="en-US" smtClean="0">
                <a:solidFill>
                  <a:prstClr val="black">
                    <a:tint val="75000"/>
                  </a:prstClr>
                </a:solidFill>
              </a:rPr>
              <a:pPr/>
              <a:t>10</a:t>
            </a:fld>
            <a:endParaRPr lang="en-US" dirty="0">
              <a:solidFill>
                <a:prstClr val="black">
                  <a:tint val="75000"/>
                </a:prstClr>
              </a:solidFill>
            </a:endParaRPr>
          </a:p>
        </p:txBody>
      </p:sp>
      <p:sp>
        <p:nvSpPr>
          <p:cNvPr id="10" name="Content Placeholder 9"/>
          <p:cNvSpPr>
            <a:spLocks noGrp="1"/>
          </p:cNvSpPr>
          <p:nvPr>
            <p:ph sz="quarter" idx="12"/>
          </p:nvPr>
        </p:nvSpPr>
        <p:spPr>
          <a:xfrm>
            <a:off x="1179367" y="4973455"/>
            <a:ext cx="9753600" cy="692149"/>
          </a:xfrm>
        </p:spPr>
        <p:txBody>
          <a:bodyPr>
            <a:normAutofit/>
          </a:bodyPr>
          <a:lstStyle/>
          <a:p>
            <a:pPr>
              <a:buFont typeface="Wingdings" panose="05000000000000000000" pitchFamily="2" charset="2"/>
              <a:buChar char="Ø"/>
            </a:pPr>
            <a:r>
              <a:rPr lang="en-US" dirty="0" smtClean="0">
                <a:solidFill>
                  <a:srgbClr val="0000FF"/>
                </a:solidFill>
              </a:rPr>
              <a:t>Always </a:t>
            </a:r>
            <a:r>
              <a:rPr lang="en-US" dirty="0">
                <a:solidFill>
                  <a:srgbClr val="0000FF"/>
                </a:solidFill>
              </a:rPr>
              <a:t>refer to Tax-Aide Scope Manual</a:t>
            </a:r>
          </a:p>
          <a:p>
            <a:endParaRPr lang="en-US" dirty="0"/>
          </a:p>
        </p:txBody>
      </p:sp>
      <p:sp>
        <p:nvSpPr>
          <p:cNvPr id="2" name="Title 1"/>
          <p:cNvSpPr>
            <a:spLocks noGrp="1"/>
          </p:cNvSpPr>
          <p:nvPr>
            <p:ph type="title"/>
          </p:nvPr>
        </p:nvSpPr>
        <p:spPr/>
        <p:txBody>
          <a:bodyPr>
            <a:normAutofit fontScale="90000"/>
          </a:bodyPr>
          <a:lstStyle/>
          <a:p>
            <a:r>
              <a:rPr lang="en-US" dirty="0"/>
              <a:t>1099-R Box 7 Out of Scope Distribution Codes</a:t>
            </a:r>
          </a:p>
        </p:txBody>
      </p:sp>
      <p:graphicFrame>
        <p:nvGraphicFramePr>
          <p:cNvPr id="11" name="Table 10"/>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393459"/>
              </p:ext>
            </p:extLst>
          </p:nvPr>
        </p:nvGraphicFramePr>
        <p:xfrm>
          <a:off x="1068451" y="2032868"/>
          <a:ext cx="9975432" cy="2340886"/>
        </p:xfrm>
        <a:graphic>
          <a:graphicData uri="http://schemas.openxmlformats.org/drawingml/2006/table">
            <a:tbl>
              <a:tblPr firstRow="1" bandRow="1">
                <a:tableStyleId>{2D5ABB26-0587-4C30-8999-92F81FD0307C}</a:tableStyleId>
              </a:tblPr>
              <a:tblGrid>
                <a:gridCol w="109728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0"/>
                    </a:ext>
                  </a:extLst>
                </a:gridCol>
                <a:gridCol w="8878152">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1"/>
                    </a:ext>
                  </a:extLst>
                </a:gridCol>
              </a:tblGrid>
              <a:tr h="859558">
                <a:tc>
                  <a:txBody>
                    <a:bodyPr/>
                    <a:lstStyle/>
                    <a:p>
                      <a:pPr algn="ctr">
                        <a:lnSpc>
                          <a:spcPct val="90000"/>
                        </a:lnSpc>
                      </a:pPr>
                      <a:r>
                        <a:rPr lang="en-US" sz="2800" b="0" dirty="0" smtClean="0">
                          <a:solidFill>
                            <a:schemeClr val="tx1"/>
                          </a:solidFill>
                        </a:rPr>
                        <a:t>J or T</a:t>
                      </a:r>
                      <a:endParaRPr lang="en-US" sz="2800" b="0"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nSpc>
                          <a:spcPct val="90000"/>
                        </a:lnSpc>
                      </a:pPr>
                      <a:r>
                        <a:rPr lang="en-US" sz="2800" b="0" dirty="0" smtClean="0"/>
                        <a:t>If {Roth} distribution is wholly or partially taxable or first time homebuyer exception</a:t>
                      </a:r>
                      <a:r>
                        <a:rPr lang="en-US" sz="2800" b="0" baseline="0" dirty="0" smtClean="0"/>
                        <a:t> applies</a:t>
                      </a:r>
                    </a:p>
                    <a:p>
                      <a:pPr>
                        <a:lnSpc>
                          <a:spcPct val="90000"/>
                        </a:lnSpc>
                      </a:pPr>
                      <a:r>
                        <a:rPr lang="en-US" sz="2800" b="0" baseline="0" dirty="0" smtClean="0">
                          <a:solidFill>
                            <a:schemeClr val="tx1"/>
                          </a:solidFill>
                        </a:rPr>
                        <a:t>If wholly nontaxable, remains in scope (see later)</a:t>
                      </a:r>
                      <a:endParaRPr lang="en-US" sz="2800" b="0" dirty="0">
                        <a:solidFill>
                          <a:schemeClr val="tx1"/>
                        </a:solidFill>
                      </a:endParaRPr>
                    </a:p>
                  </a:txBody>
                  <a:tcPr marT="45731" marB="45731"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1"/>
                  </a:ext>
                </a:extLst>
              </a:tr>
              <a:tr h="548640">
                <a:tc>
                  <a:txBody>
                    <a:bodyPr/>
                    <a:lstStyle/>
                    <a:p>
                      <a:pPr algn="ctr">
                        <a:lnSpc>
                          <a:spcPct val="90000"/>
                        </a:lnSpc>
                      </a:pPr>
                      <a:r>
                        <a:rPr lang="en-US" sz="2800" b="0" dirty="0" smtClean="0">
                          <a:solidFill>
                            <a:schemeClr val="tx1"/>
                          </a:solidFill>
                        </a:rPr>
                        <a:t>D</a:t>
                      </a:r>
                      <a:endParaRPr lang="en-US" sz="2800" b="0" dirty="0">
                        <a:solidFill>
                          <a:schemeClr val="tx1"/>
                        </a:solidFill>
                      </a:endParaRPr>
                    </a:p>
                  </a:txBody>
                  <a:tcPr marT="45731" marB="45731"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2800" b="0" kern="1200" dirty="0" smtClean="0">
                          <a:solidFill>
                            <a:schemeClr val="tx1"/>
                          </a:solidFill>
                          <a:latin typeface="+mn-lt"/>
                          <a:ea typeface="+mn-ea"/>
                          <a:cs typeface="+mn-cs"/>
                        </a:rPr>
                        <a:t>If the net investment income tax applies</a:t>
                      </a:r>
                      <a:endParaRPr lang="en-US" sz="2800" b="0" kern="1200" dirty="0">
                        <a:solidFill>
                          <a:schemeClr val="tx1"/>
                        </a:solidFill>
                        <a:latin typeface="+mn-lt"/>
                        <a:ea typeface="+mn-ea"/>
                        <a:cs typeface="+mn-cs"/>
                      </a:endParaRPr>
                    </a:p>
                  </a:txBody>
                  <a:tcPr marT="45731" marB="45731"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2"/>
                  </a:ext>
                </a:extLst>
              </a:tr>
              <a:tr h="548640">
                <a:tc>
                  <a:txBody>
                    <a:bodyPr/>
                    <a:lstStyle/>
                    <a:p>
                      <a:pPr algn="ctr">
                        <a:lnSpc>
                          <a:spcPct val="90000"/>
                        </a:lnSpc>
                      </a:pPr>
                      <a:endParaRPr lang="en-US" sz="2800" b="0" dirty="0">
                        <a:solidFill>
                          <a:schemeClr val="tx1"/>
                        </a:solidFill>
                      </a:endParaRPr>
                    </a:p>
                  </a:txBody>
                  <a:tcPr marT="45731" marB="45731"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lvl="0" indent="0" algn="l" defTabSz="457189" rtl="0" eaLnBrk="1" fontAlgn="auto" latinLnBrk="0" hangingPunct="1">
                        <a:lnSpc>
                          <a:spcPct val="90000"/>
                        </a:lnSpc>
                        <a:spcBef>
                          <a:spcPts val="0"/>
                        </a:spcBef>
                        <a:spcAft>
                          <a:spcPts val="0"/>
                        </a:spcAft>
                        <a:buClrTx/>
                        <a:buSzTx/>
                        <a:buFontTx/>
                        <a:buNone/>
                        <a:tabLst/>
                        <a:defRPr/>
                      </a:pPr>
                      <a:r>
                        <a:rPr lang="en-US" sz="2800" b="0" dirty="0" smtClean="0"/>
                        <a:t>All other codes – see Scope Manual</a:t>
                      </a:r>
                      <a:endParaRPr lang="en-US" sz="2800" b="0" kern="1200" dirty="0" smtClean="0">
                        <a:solidFill>
                          <a:schemeClr val="tx1"/>
                        </a:solidFill>
                        <a:latin typeface="+mn-lt"/>
                        <a:ea typeface="+mn-ea"/>
                        <a:cs typeface="+mn-cs"/>
                      </a:endParaRPr>
                    </a:p>
                  </a:txBody>
                  <a:tcPr marT="45731" marB="45731"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3"/>
                  </a:ext>
                </a:extLst>
              </a:tr>
            </a:tbl>
          </a:graphicData>
        </a:graphic>
      </p:graphicFrame>
      <p:sp>
        <p:nvSpPr>
          <p:cNvPr id="9" name="Rectangle 8"/>
          <p:cNvSpPr/>
          <p:nvPr/>
        </p:nvSpPr>
        <p:spPr>
          <a:xfrm>
            <a:off x="10058400" y="1171835"/>
            <a:ext cx="1905000" cy="428365"/>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Pub 4012 Tab D</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21722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11</a:t>
            </a:fld>
            <a:endParaRPr lang="en-US" dirty="0"/>
          </a:p>
        </p:txBody>
      </p:sp>
      <p:sp>
        <p:nvSpPr>
          <p:cNvPr id="24579" name="Content Placeholder 2"/>
          <p:cNvSpPr>
            <a:spLocks noGrp="1"/>
          </p:cNvSpPr>
          <p:nvPr>
            <p:ph sz="quarter" idx="12"/>
          </p:nvPr>
        </p:nvSpPr>
        <p:spPr/>
        <p:txBody>
          <a:bodyPr/>
          <a:lstStyle/>
          <a:p>
            <a:r>
              <a:rPr lang="en-US" altLang="en-US" dirty="0" smtClean="0"/>
              <a:t>Possible double letter codes</a:t>
            </a:r>
          </a:p>
          <a:p>
            <a:pPr lvl="1"/>
            <a:r>
              <a:rPr lang="en-US" altLang="en-US" dirty="0" smtClean="0"/>
              <a:t>Look up each letter or number</a:t>
            </a:r>
          </a:p>
          <a:p>
            <a:pPr lvl="1"/>
            <a:r>
              <a:rPr lang="en-US" altLang="en-US" dirty="0" smtClean="0"/>
              <a:t>Example: G4 – rollover (G) distribution to beneficiary upon death (4) of account holder</a:t>
            </a:r>
            <a:endParaRPr lang="en-US" altLang="en-US" dirty="0"/>
          </a:p>
        </p:txBody>
      </p:sp>
      <p:sp>
        <p:nvSpPr>
          <p:cNvPr id="2" name="Title 1"/>
          <p:cNvSpPr>
            <a:spLocks noGrp="1"/>
          </p:cNvSpPr>
          <p:nvPr>
            <p:ph type="title"/>
          </p:nvPr>
        </p:nvSpPr>
        <p:spPr/>
        <p:txBody>
          <a:bodyPr/>
          <a:lstStyle/>
          <a:p>
            <a:r>
              <a:rPr lang="en-US" dirty="0" smtClean="0"/>
              <a:t>Box 7 Distribution Codes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36682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12</a:t>
            </a:fld>
            <a:endParaRPr lang="en-US" dirty="0"/>
          </a:p>
        </p:txBody>
      </p:sp>
      <p:sp>
        <p:nvSpPr>
          <p:cNvPr id="12" name="Content Placeholder 11"/>
          <p:cNvSpPr>
            <a:spLocks noGrp="1"/>
          </p:cNvSpPr>
          <p:nvPr>
            <p:ph sz="quarter" idx="12"/>
          </p:nvPr>
        </p:nvSpPr>
        <p:spPr/>
        <p:txBody>
          <a:bodyPr/>
          <a:lstStyle/>
          <a:p>
            <a:r>
              <a:rPr lang="en-US" dirty="0" smtClean="0"/>
              <a:t>SYNC the 1099-R forms during the interview:</a:t>
            </a:r>
          </a:p>
          <a:p>
            <a:pPr lvl="1"/>
            <a:r>
              <a:rPr lang="en-US" dirty="0" smtClean="0"/>
              <a:t>S = Social</a:t>
            </a:r>
          </a:p>
          <a:p>
            <a:pPr lvl="1"/>
            <a:r>
              <a:rPr lang="en-US" dirty="0" smtClean="0"/>
              <a:t>Y = Year</a:t>
            </a:r>
          </a:p>
          <a:p>
            <a:pPr lvl="1"/>
            <a:r>
              <a:rPr lang="en-US" dirty="0" smtClean="0"/>
              <a:t>N = Name</a:t>
            </a:r>
          </a:p>
          <a:p>
            <a:pPr lvl="1"/>
            <a:r>
              <a:rPr lang="en-US" dirty="0" smtClean="0"/>
              <a:t>C = Codes in box 7</a:t>
            </a:r>
          </a:p>
          <a:p>
            <a:r>
              <a:rPr lang="en-US" dirty="0" smtClean="0"/>
              <a:t>Know what needs to be done before entering data</a:t>
            </a:r>
            <a:endParaRPr lang="en-US" dirty="0"/>
          </a:p>
        </p:txBody>
      </p:sp>
      <p:sp>
        <p:nvSpPr>
          <p:cNvPr id="2" name="Title 1"/>
          <p:cNvSpPr>
            <a:spLocks noGrp="1"/>
          </p:cNvSpPr>
          <p:nvPr>
            <p:ph type="title"/>
          </p:nvPr>
        </p:nvSpPr>
        <p:spPr/>
        <p:txBody>
          <a:bodyPr/>
          <a:lstStyle/>
          <a:p>
            <a:r>
              <a:rPr lang="en-US" dirty="0" smtClean="0"/>
              <a:t>Intake and Interview</a:t>
            </a:r>
            <a:endParaRPr lang="en-US" dirty="0"/>
          </a:p>
        </p:txBody>
      </p:sp>
      <p:sp>
        <p:nvSpPr>
          <p:cNvPr id="20" name="Rectangle 19"/>
          <p:cNvSpPr/>
          <p:nvPr/>
        </p:nvSpPr>
        <p:spPr>
          <a:xfrm>
            <a:off x="10058400" y="1171835"/>
            <a:ext cx="1905000" cy="428365"/>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Pub 4012 Tab D</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8192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13</a:t>
            </a:fld>
            <a:endParaRPr lang="en-US" dirty="0"/>
          </a:p>
        </p:txBody>
      </p:sp>
      <p:sp>
        <p:nvSpPr>
          <p:cNvPr id="56323" name="Content Placeholder 2"/>
          <p:cNvSpPr>
            <a:spLocks noGrp="1"/>
          </p:cNvSpPr>
          <p:nvPr>
            <p:ph sz="quarter" idx="12"/>
          </p:nvPr>
        </p:nvSpPr>
        <p:spPr/>
        <p:txBody>
          <a:bodyPr>
            <a:normAutofit/>
          </a:bodyPr>
          <a:lstStyle/>
          <a:p>
            <a:pPr>
              <a:lnSpc>
                <a:spcPct val="110000"/>
              </a:lnSpc>
            </a:pPr>
            <a:r>
              <a:rPr lang="en-US" altLang="en-US" dirty="0" smtClean="0"/>
              <a:t>Payer computes and reports taxable portion of distribution in Box 2a on Form 1099-R</a:t>
            </a:r>
          </a:p>
          <a:p>
            <a:pPr>
              <a:lnSpc>
                <a:spcPct val="110000"/>
              </a:lnSpc>
            </a:pPr>
            <a:r>
              <a:rPr lang="en-US" altLang="en-US" dirty="0" smtClean="0"/>
              <a:t>Enter data as reported</a:t>
            </a:r>
          </a:p>
        </p:txBody>
      </p:sp>
      <p:sp>
        <p:nvSpPr>
          <p:cNvPr id="7170" name="Title 1"/>
          <p:cNvSpPr>
            <a:spLocks noGrp="1"/>
          </p:cNvSpPr>
          <p:nvPr>
            <p:ph type="title"/>
          </p:nvPr>
        </p:nvSpPr>
        <p:spPr/>
        <p:txBody>
          <a:bodyPr/>
          <a:lstStyle/>
          <a:p>
            <a:r>
              <a:rPr lang="en-US" dirty="0" smtClean="0"/>
              <a:t>Taxable Distribution Computed</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97535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14</a:t>
            </a:fld>
            <a:endParaRPr lang="en-US" dirty="0"/>
          </a:p>
        </p:txBody>
      </p:sp>
      <p:sp>
        <p:nvSpPr>
          <p:cNvPr id="56323" name="Content Placeholder 2"/>
          <p:cNvSpPr>
            <a:spLocks noGrp="1"/>
          </p:cNvSpPr>
          <p:nvPr>
            <p:ph sz="quarter" idx="12"/>
          </p:nvPr>
        </p:nvSpPr>
        <p:spPr/>
        <p:txBody>
          <a:bodyPr>
            <a:normAutofit/>
          </a:bodyPr>
          <a:lstStyle/>
          <a:p>
            <a:pPr>
              <a:lnSpc>
                <a:spcPct val="110000"/>
              </a:lnSpc>
            </a:pPr>
            <a:r>
              <a:rPr lang="en-US" altLang="en-US" dirty="0" smtClean="0"/>
              <a:t>Retirement plans are funded by either before-tax or after-tax contributions</a:t>
            </a:r>
          </a:p>
          <a:p>
            <a:pPr lvl="1">
              <a:lnSpc>
                <a:spcPct val="110000"/>
              </a:lnSpc>
            </a:pPr>
            <a:r>
              <a:rPr lang="en-US" altLang="en-US" dirty="0" smtClean="0"/>
              <a:t>Before-tax – entire distribution will be fully taxable</a:t>
            </a:r>
          </a:p>
          <a:p>
            <a:pPr lvl="1">
              <a:lnSpc>
                <a:spcPct val="110000"/>
              </a:lnSpc>
            </a:pPr>
            <a:r>
              <a:rPr lang="en-US" altLang="en-US" dirty="0" smtClean="0"/>
              <a:t>After-tax – distributions partially taxable (box 9b Form 1099-R)</a:t>
            </a:r>
          </a:p>
          <a:p>
            <a:pPr>
              <a:lnSpc>
                <a:spcPct val="110000"/>
              </a:lnSpc>
            </a:pPr>
            <a:r>
              <a:rPr lang="en-US" altLang="en-US" dirty="0" smtClean="0"/>
              <a:t>“Taxable amount not determined” normally checked</a:t>
            </a:r>
            <a:endParaRPr lang="en-US" altLang="en-US" dirty="0"/>
          </a:p>
        </p:txBody>
      </p:sp>
      <p:sp>
        <p:nvSpPr>
          <p:cNvPr id="7170" name="Title 1"/>
          <p:cNvSpPr>
            <a:spLocks noGrp="1"/>
          </p:cNvSpPr>
          <p:nvPr>
            <p:ph type="title"/>
          </p:nvPr>
        </p:nvSpPr>
        <p:spPr/>
        <p:txBody>
          <a:bodyPr/>
          <a:lstStyle/>
          <a:p>
            <a:r>
              <a:rPr lang="en-US" dirty="0" smtClean="0"/>
              <a:t>Taxable Distributions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22615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15</a:t>
            </a:fld>
            <a:endParaRPr lang="en-US" dirty="0"/>
          </a:p>
        </p:txBody>
      </p:sp>
      <p:sp>
        <p:nvSpPr>
          <p:cNvPr id="68611" name="Content Placeholder 2"/>
          <p:cNvSpPr>
            <a:spLocks noGrp="1"/>
          </p:cNvSpPr>
          <p:nvPr>
            <p:ph sz="quarter" idx="12"/>
          </p:nvPr>
        </p:nvSpPr>
        <p:spPr/>
        <p:txBody>
          <a:bodyPr/>
          <a:lstStyle/>
          <a:p>
            <a:r>
              <a:rPr lang="en-US" altLang="en-US" dirty="0" smtClean="0"/>
              <a:t>Traditional or SEP IRA </a:t>
            </a:r>
          </a:p>
          <a:p>
            <a:pPr lvl="1"/>
            <a:r>
              <a:rPr lang="en-US" altLang="en-US" dirty="0" smtClean="0"/>
              <a:t>Use Form 8606 to </a:t>
            </a:r>
            <a:r>
              <a:rPr lang="en-US" altLang="en-US" dirty="0"/>
              <a:t>figure taxable </a:t>
            </a:r>
            <a:r>
              <a:rPr lang="en-US" altLang="en-US" dirty="0" smtClean="0"/>
              <a:t>portion</a:t>
            </a:r>
          </a:p>
          <a:p>
            <a:r>
              <a:rPr lang="en-US" altLang="en-US" dirty="0" smtClean="0"/>
              <a:t>Pension (not IRA)</a:t>
            </a:r>
            <a:endParaRPr lang="en-US" altLang="en-US" dirty="0"/>
          </a:p>
          <a:p>
            <a:pPr lvl="1"/>
            <a:r>
              <a:rPr lang="en-US" altLang="en-US" dirty="0" smtClean="0"/>
              <a:t>Use Simplified Method</a:t>
            </a:r>
          </a:p>
          <a:p>
            <a:pPr>
              <a:buFont typeface="Wingdings" panose="05000000000000000000" pitchFamily="2" charset="2"/>
              <a:buChar char="Ø"/>
            </a:pPr>
            <a:r>
              <a:rPr lang="en-US" altLang="en-US" dirty="0" smtClean="0"/>
              <a:t>Both allow the taxpayer to recover their “cost” over the term of distributions</a:t>
            </a:r>
            <a:endParaRPr lang="en-US" altLang="en-US" dirty="0"/>
          </a:p>
        </p:txBody>
      </p:sp>
      <p:sp>
        <p:nvSpPr>
          <p:cNvPr id="7170" name="Title 1"/>
          <p:cNvSpPr>
            <a:spLocks noGrp="1"/>
          </p:cNvSpPr>
          <p:nvPr>
            <p:ph type="title"/>
          </p:nvPr>
        </p:nvSpPr>
        <p:spPr/>
        <p:txBody>
          <a:bodyPr/>
          <a:lstStyle/>
          <a:p>
            <a:r>
              <a:rPr lang="en-US" dirty="0" smtClean="0"/>
              <a:t>Partly Taxable </a:t>
            </a:r>
            <a:r>
              <a:rPr lang="en-US" dirty="0"/>
              <a:t>Distributions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83119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dirty="0" smtClean="0"/>
              <a:t>NTTC Training – TY2018</a:t>
            </a:r>
            <a:endParaRPr lang="en-US" dirty="0"/>
          </a:p>
        </p:txBody>
      </p:sp>
      <p:sp>
        <p:nvSpPr>
          <p:cNvPr id="7" name="Slide Number Placeholder 6"/>
          <p:cNvSpPr>
            <a:spLocks noGrp="1"/>
          </p:cNvSpPr>
          <p:nvPr>
            <p:ph type="sldNum" sz="quarter" idx="11"/>
          </p:nvPr>
        </p:nvSpPr>
        <p:spPr/>
        <p:txBody>
          <a:bodyPr/>
          <a:lstStyle/>
          <a:p>
            <a:fld id="{338ED3A5-5DFD-4230-BB90-0044010B1AE1}" type="slidenum">
              <a:rPr lang="en-US" smtClean="0"/>
              <a:pPr/>
              <a:t>16</a:t>
            </a:fld>
            <a:endParaRPr lang="en-US" dirty="0"/>
          </a:p>
        </p:txBody>
      </p:sp>
      <p:sp>
        <p:nvSpPr>
          <p:cNvPr id="9" name="Content Placeholder 8"/>
          <p:cNvSpPr>
            <a:spLocks noGrp="1"/>
          </p:cNvSpPr>
          <p:nvPr>
            <p:ph sz="quarter" idx="12"/>
          </p:nvPr>
        </p:nvSpPr>
        <p:spPr/>
        <p:txBody>
          <a:bodyPr>
            <a:normAutofit/>
          </a:bodyPr>
          <a:lstStyle/>
          <a:p>
            <a:r>
              <a:rPr lang="en-US" dirty="0" smtClean="0"/>
              <a:t>Can move </a:t>
            </a:r>
            <a:r>
              <a:rPr lang="en-US" dirty="0"/>
              <a:t>IRA from one trustee to </a:t>
            </a:r>
            <a:r>
              <a:rPr lang="en-US" dirty="0" smtClean="0"/>
              <a:t>another</a:t>
            </a:r>
          </a:p>
          <a:p>
            <a:pPr lvl="1"/>
            <a:r>
              <a:rPr lang="en-US" dirty="0" smtClean="0"/>
              <a:t>No change in type of IRA (traditional vs Roth)</a:t>
            </a:r>
          </a:p>
          <a:p>
            <a:pPr lvl="1"/>
            <a:r>
              <a:rPr lang="en-US" dirty="0" smtClean="0"/>
              <a:t>This is a </a:t>
            </a:r>
            <a:r>
              <a:rPr lang="en-US" b="1" dirty="0" smtClean="0"/>
              <a:t>transfer</a:t>
            </a:r>
            <a:r>
              <a:rPr lang="en-US" dirty="0" smtClean="0"/>
              <a:t> </a:t>
            </a:r>
          </a:p>
          <a:p>
            <a:pPr lvl="2"/>
            <a:r>
              <a:rPr lang="en-US" dirty="0" smtClean="0"/>
              <a:t>no limit on number of transfers</a:t>
            </a:r>
          </a:p>
          <a:p>
            <a:pPr lvl="1"/>
            <a:r>
              <a:rPr lang="en-US" dirty="0" smtClean="0"/>
              <a:t>Trustee may or may not issue a 1099-R form</a:t>
            </a:r>
          </a:p>
          <a:p>
            <a:pPr lvl="1"/>
            <a:r>
              <a:rPr lang="en-US" dirty="0" smtClean="0"/>
              <a:t>If they do, should be code G</a:t>
            </a:r>
          </a:p>
          <a:p>
            <a:r>
              <a:rPr lang="en-US" dirty="0" smtClean="0"/>
              <a:t>Wholly nontaxable – enter -0- in Box 2a</a:t>
            </a:r>
            <a:endParaRPr lang="en-US" dirty="0"/>
          </a:p>
        </p:txBody>
      </p:sp>
      <p:sp>
        <p:nvSpPr>
          <p:cNvPr id="2" name="Title 1"/>
          <p:cNvSpPr>
            <a:spLocks noGrp="1"/>
          </p:cNvSpPr>
          <p:nvPr>
            <p:ph type="title"/>
          </p:nvPr>
        </p:nvSpPr>
        <p:spPr/>
        <p:txBody>
          <a:bodyPr/>
          <a:lstStyle/>
          <a:p>
            <a:r>
              <a:rPr lang="en-US" dirty="0" smtClean="0"/>
              <a:t>Transfers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6226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dirty="0" smtClean="0"/>
              <a:t>NTTC Training – TY2018</a:t>
            </a:r>
            <a:endParaRPr lang="en-US" dirty="0"/>
          </a:p>
        </p:txBody>
      </p:sp>
      <p:sp>
        <p:nvSpPr>
          <p:cNvPr id="7" name="Slide Number Placeholder 6"/>
          <p:cNvSpPr>
            <a:spLocks noGrp="1"/>
          </p:cNvSpPr>
          <p:nvPr>
            <p:ph type="sldNum" sz="quarter" idx="11"/>
          </p:nvPr>
        </p:nvSpPr>
        <p:spPr/>
        <p:txBody>
          <a:bodyPr/>
          <a:lstStyle/>
          <a:p>
            <a:fld id="{338ED3A5-5DFD-4230-BB90-0044010B1AE1}" type="slidenum">
              <a:rPr lang="en-US" smtClean="0"/>
              <a:pPr/>
              <a:t>17</a:t>
            </a:fld>
            <a:endParaRPr lang="en-US" dirty="0"/>
          </a:p>
        </p:txBody>
      </p:sp>
      <p:sp>
        <p:nvSpPr>
          <p:cNvPr id="9" name="Content Placeholder 8"/>
          <p:cNvSpPr>
            <a:spLocks noGrp="1"/>
          </p:cNvSpPr>
          <p:nvPr>
            <p:ph sz="quarter" idx="12"/>
          </p:nvPr>
        </p:nvSpPr>
        <p:spPr>
          <a:xfrm>
            <a:off x="1278832" y="1600200"/>
            <a:ext cx="10074967" cy="4572000"/>
          </a:xfrm>
        </p:spPr>
        <p:txBody>
          <a:bodyPr>
            <a:normAutofit lnSpcReduction="10000"/>
          </a:bodyPr>
          <a:lstStyle/>
          <a:p>
            <a:r>
              <a:rPr lang="en-US" dirty="0" smtClean="0"/>
              <a:t>Can move </a:t>
            </a:r>
            <a:r>
              <a:rPr lang="en-US" dirty="0"/>
              <a:t>retirement savings from </a:t>
            </a:r>
            <a:r>
              <a:rPr lang="en-US" dirty="0" smtClean="0"/>
              <a:t>one qualified account to a different one: 401(k), IRA, etc.</a:t>
            </a:r>
          </a:p>
          <a:p>
            <a:pPr lvl="1"/>
            <a:r>
              <a:rPr lang="en-US" dirty="0" smtClean="0"/>
              <a:t>Direct rollover </a:t>
            </a:r>
          </a:p>
          <a:p>
            <a:pPr lvl="2"/>
            <a:r>
              <a:rPr lang="en-US" dirty="0" smtClean="0"/>
              <a:t>From one qualified trust to another (no money out)</a:t>
            </a:r>
          </a:p>
          <a:p>
            <a:pPr lvl="2"/>
            <a:r>
              <a:rPr lang="en-US" dirty="0" smtClean="0"/>
              <a:t>Reported as code G not taxable</a:t>
            </a:r>
          </a:p>
          <a:p>
            <a:pPr lvl="1"/>
            <a:r>
              <a:rPr lang="en-US" dirty="0" smtClean="0"/>
              <a:t>Self rollover</a:t>
            </a:r>
          </a:p>
          <a:p>
            <a:pPr lvl="2"/>
            <a:r>
              <a:rPr lang="en-US" dirty="0" smtClean="0"/>
              <a:t>Taxpayer receives funds and </a:t>
            </a:r>
            <a:r>
              <a:rPr lang="en-US" dirty="0" err="1" smtClean="0"/>
              <a:t>redeposits</a:t>
            </a:r>
            <a:r>
              <a:rPr lang="en-US" dirty="0" smtClean="0"/>
              <a:t> in qualified account within 60 days</a:t>
            </a:r>
          </a:p>
          <a:p>
            <a:pPr lvl="2"/>
            <a:r>
              <a:rPr lang="en-US" dirty="0" smtClean="0"/>
              <a:t>Reported on 1099-R with taxable code </a:t>
            </a:r>
          </a:p>
          <a:p>
            <a:pPr lvl="2"/>
            <a:r>
              <a:rPr lang="en-US" b="1" dirty="0" smtClean="0"/>
              <a:t>IRA</a:t>
            </a:r>
            <a:r>
              <a:rPr lang="en-US" dirty="0" smtClean="0"/>
              <a:t> self rollover limited to one in a 12-month period</a:t>
            </a:r>
          </a:p>
        </p:txBody>
      </p:sp>
      <p:sp>
        <p:nvSpPr>
          <p:cNvPr id="2" name="Title 1"/>
          <p:cNvSpPr>
            <a:spLocks noGrp="1"/>
          </p:cNvSpPr>
          <p:nvPr>
            <p:ph type="title"/>
          </p:nvPr>
        </p:nvSpPr>
        <p:spPr/>
        <p:txBody>
          <a:bodyPr/>
          <a:lstStyle/>
          <a:p>
            <a:r>
              <a:rPr lang="en-US" dirty="0" smtClean="0"/>
              <a:t>Rollovers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83297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dirty="0" smtClean="0"/>
              <a:t>NTTC Training – TY2018</a:t>
            </a:r>
            <a:endParaRPr lang="en-US" dirty="0"/>
          </a:p>
        </p:txBody>
      </p:sp>
      <p:sp>
        <p:nvSpPr>
          <p:cNvPr id="7" name="Slide Number Placeholder 6"/>
          <p:cNvSpPr>
            <a:spLocks noGrp="1"/>
          </p:cNvSpPr>
          <p:nvPr>
            <p:ph type="sldNum" sz="quarter" idx="11"/>
          </p:nvPr>
        </p:nvSpPr>
        <p:spPr/>
        <p:txBody>
          <a:bodyPr/>
          <a:lstStyle/>
          <a:p>
            <a:fld id="{338ED3A5-5DFD-4230-BB90-0044010B1AE1}" type="slidenum">
              <a:rPr lang="en-US" smtClean="0"/>
              <a:pPr/>
              <a:t>18</a:t>
            </a:fld>
            <a:endParaRPr lang="en-US" dirty="0"/>
          </a:p>
        </p:txBody>
      </p:sp>
      <p:sp>
        <p:nvSpPr>
          <p:cNvPr id="9" name="Content Placeholder 8"/>
          <p:cNvSpPr>
            <a:spLocks noGrp="1"/>
          </p:cNvSpPr>
          <p:nvPr>
            <p:ph sz="quarter" idx="12"/>
          </p:nvPr>
        </p:nvSpPr>
        <p:spPr>
          <a:xfrm>
            <a:off x="1278833" y="1761432"/>
            <a:ext cx="9753600" cy="4258367"/>
          </a:xfrm>
        </p:spPr>
        <p:txBody>
          <a:bodyPr>
            <a:normAutofit/>
          </a:bodyPr>
          <a:lstStyle/>
          <a:p>
            <a:r>
              <a:rPr lang="en-US" dirty="0" smtClean="0"/>
              <a:t>Confirm box 2a has the taxable portion (can be $0)</a:t>
            </a:r>
          </a:p>
          <a:p>
            <a:r>
              <a:rPr lang="en-US" dirty="0" smtClean="0"/>
              <a:t>Indicate rollover was made</a:t>
            </a:r>
          </a:p>
          <a:p>
            <a:pPr lvl="1"/>
            <a:r>
              <a:rPr lang="en-US" dirty="0" smtClean="0"/>
              <a:t>Mark “rollover” and indicate the amount rolled</a:t>
            </a:r>
          </a:p>
          <a:p>
            <a:pPr lvl="1"/>
            <a:r>
              <a:rPr lang="en-US" dirty="0" err="1" smtClean="0"/>
              <a:t>TaxSlayer</a:t>
            </a:r>
            <a:r>
              <a:rPr lang="en-US" dirty="0" smtClean="0"/>
              <a:t> prints “rollover” on Form 1040 Line 4a</a:t>
            </a:r>
          </a:p>
          <a:p>
            <a:r>
              <a:rPr lang="en-US" dirty="0" smtClean="0"/>
              <a:t>Any portion of distribution not rolled is taxable </a:t>
            </a:r>
          </a:p>
          <a:p>
            <a:pPr lvl="1"/>
            <a:r>
              <a:rPr lang="en-US" dirty="0" smtClean="0"/>
              <a:t>reduced if basis in plan</a:t>
            </a:r>
          </a:p>
        </p:txBody>
      </p:sp>
      <p:sp>
        <p:nvSpPr>
          <p:cNvPr id="2" name="Title 1"/>
          <p:cNvSpPr>
            <a:spLocks noGrp="1"/>
          </p:cNvSpPr>
          <p:nvPr>
            <p:ph type="title"/>
          </p:nvPr>
        </p:nvSpPr>
        <p:spPr/>
        <p:txBody>
          <a:bodyPr/>
          <a:lstStyle/>
          <a:p>
            <a:r>
              <a:rPr lang="en-US" dirty="0" smtClean="0"/>
              <a:t>Rollovers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77618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type="subTitle" idx="1"/>
          </p:nvPr>
        </p:nvSpPr>
        <p:spPr/>
        <p:txBody>
          <a:bodyPr/>
          <a:lstStyle/>
          <a:p>
            <a:r>
              <a:rPr lang="en-US" dirty="0" smtClean="0"/>
              <a:t>Self-certification Exception to Rollover 60-day rule</a:t>
            </a:r>
            <a:endParaRPr lang="en-US" dirty="0"/>
          </a:p>
        </p:txBody>
      </p:sp>
      <p:sp>
        <p:nvSpPr>
          <p:cNvPr id="5" name="Title 4"/>
          <p:cNvSpPr>
            <a:spLocks noGrp="1"/>
          </p:cNvSpPr>
          <p:nvPr>
            <p:ph type="title"/>
          </p:nvPr>
        </p:nvSpPr>
        <p:spPr/>
        <p:txBody>
          <a:bodyPr/>
          <a:lstStyle/>
          <a:p>
            <a:r>
              <a:rPr lang="en-US" dirty="0" smtClean="0"/>
              <a:t>Distributions – Comprehensive Topic</a:t>
            </a:r>
            <a:endParaRPr lang="en-US" dirty="0"/>
          </a:p>
        </p:txBody>
      </p:sp>
      <p:sp>
        <p:nvSpPr>
          <p:cNvPr id="2" name="Footer Placeholder 1"/>
          <p:cNvSpPr>
            <a:spLocks noGrp="1"/>
          </p:cNvSpPr>
          <p:nvPr>
            <p:ph type="ftr" sz="quarter" idx="4294967295"/>
          </p:nvPr>
        </p:nvSpPr>
        <p:spPr>
          <a:xfrm>
            <a:off x="0" y="6265863"/>
            <a:ext cx="3860800" cy="365125"/>
          </a:xfrm>
        </p:spPr>
        <p:txBody>
          <a:bodyPr/>
          <a:lstStyle/>
          <a:p>
            <a:r>
              <a:rPr lang="en-US" dirty="0" smtClean="0">
                <a:solidFill>
                  <a:prstClr val="black">
                    <a:tint val="75000"/>
                  </a:prstClr>
                </a:solidFill>
              </a:rPr>
              <a:t>NTTC Training – TY2018</a:t>
            </a:r>
            <a:endParaRPr lang="en-US" dirty="0">
              <a:solidFill>
                <a:prstClr val="black">
                  <a:tint val="75000"/>
                </a:prstClr>
              </a:solidFill>
            </a:endParaRPr>
          </a:p>
        </p:txBody>
      </p:sp>
      <p:sp>
        <p:nvSpPr>
          <p:cNvPr id="3" name="Slide Number Placeholder 2"/>
          <p:cNvSpPr>
            <a:spLocks noGrp="1"/>
          </p:cNvSpPr>
          <p:nvPr>
            <p:ph type="sldNum" sz="quarter" idx="4294967295"/>
          </p:nvPr>
        </p:nvSpPr>
        <p:spPr>
          <a:xfrm>
            <a:off x="0" y="6265863"/>
            <a:ext cx="936625" cy="365125"/>
          </a:xfrm>
        </p:spPr>
        <p:txBody>
          <a:bodyPr/>
          <a:lstStyle/>
          <a:p>
            <a:fld id="{338ED3A5-5DFD-4230-BB90-0044010B1AE1}"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61987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NTTC Training – TY2018</a:t>
            </a:r>
            <a:endParaRPr lang="en-US" dirty="0"/>
          </a:p>
        </p:txBody>
      </p:sp>
      <p:sp>
        <p:nvSpPr>
          <p:cNvPr id="3" name="Slide Number Placeholder 2"/>
          <p:cNvSpPr>
            <a:spLocks noGrp="1"/>
          </p:cNvSpPr>
          <p:nvPr>
            <p:ph type="sldNum" sz="quarter" idx="11"/>
          </p:nvPr>
        </p:nvSpPr>
        <p:spPr/>
        <p:txBody>
          <a:bodyPr/>
          <a:lstStyle/>
          <a:p>
            <a:fld id="{338ED3A5-5DFD-4230-BB90-0044010B1AE1}" type="slidenum">
              <a:rPr lang="en-US" smtClean="0"/>
              <a:pPr/>
              <a:t>2</a:t>
            </a:fld>
            <a:endParaRPr lang="en-US" dirty="0"/>
          </a:p>
        </p:txBody>
      </p:sp>
      <p:sp>
        <p:nvSpPr>
          <p:cNvPr id="4" name="Content Placeholder 3"/>
          <p:cNvSpPr>
            <a:spLocks noGrp="1"/>
          </p:cNvSpPr>
          <p:nvPr>
            <p:ph sz="quarter" idx="12"/>
          </p:nvPr>
        </p:nvSpPr>
        <p:spPr/>
        <p:txBody>
          <a:bodyPr/>
          <a:lstStyle/>
          <a:p>
            <a:r>
              <a:rPr lang="en-US" smtClean="0"/>
              <a:t>Review provisions that apply to all retirement distributions</a:t>
            </a:r>
          </a:p>
          <a:p>
            <a:r>
              <a:rPr lang="en-US" smtClean="0"/>
              <a:t>Review provisions that apply to IRAs</a:t>
            </a:r>
          </a:p>
          <a:p>
            <a:r>
              <a:rPr lang="en-US" smtClean="0"/>
              <a:t>Review provisions that apply to employer-sponsored retirement plans</a:t>
            </a:r>
            <a:endParaRPr lang="en-US" dirty="0"/>
          </a:p>
        </p:txBody>
      </p:sp>
      <p:sp>
        <p:nvSpPr>
          <p:cNvPr id="5" name="Title 4"/>
          <p:cNvSpPr>
            <a:spLocks noGrp="1"/>
          </p:cNvSpPr>
          <p:nvPr>
            <p:ph type="title"/>
          </p:nvPr>
        </p:nvSpPr>
        <p:spPr/>
        <p:txBody>
          <a:bodyPr/>
          <a:lstStyle/>
          <a:p>
            <a:r>
              <a:rPr lang="en-US" smtClean="0"/>
              <a:t>Objectives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55409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20</a:t>
            </a:fld>
            <a:endParaRPr lang="en-US" dirty="0"/>
          </a:p>
        </p:txBody>
      </p:sp>
      <p:sp>
        <p:nvSpPr>
          <p:cNvPr id="5" name="Content Placeholder 4"/>
          <p:cNvSpPr>
            <a:spLocks noGrp="1"/>
          </p:cNvSpPr>
          <p:nvPr>
            <p:ph sz="quarter" idx="12"/>
          </p:nvPr>
        </p:nvSpPr>
        <p:spPr/>
        <p:txBody>
          <a:bodyPr>
            <a:normAutofit fontScale="85000" lnSpcReduction="20000"/>
          </a:bodyPr>
          <a:lstStyle/>
          <a:p>
            <a:r>
              <a:rPr lang="en-US" dirty="0" smtClean="0"/>
              <a:t>If taxpayer misses 60-day window, can self-certify that met requirements for waiver if</a:t>
            </a:r>
          </a:p>
          <a:p>
            <a:pPr lvl="1"/>
            <a:r>
              <a:rPr lang="en-US" dirty="0" smtClean="0"/>
              <a:t>Presents letter to financial institution receiving late rollover contribution</a:t>
            </a:r>
          </a:p>
          <a:p>
            <a:pPr lvl="1"/>
            <a:r>
              <a:rPr lang="en-US" dirty="0" smtClean="0"/>
              <a:t>Rollover satisfies all other requirements (except 60-day requirement)</a:t>
            </a:r>
          </a:p>
          <a:p>
            <a:pPr lvl="1"/>
            <a:r>
              <a:rPr lang="en-US" dirty="0" smtClean="0"/>
              <a:t>Can show that one or more reasons listed in Model Letter prevented taxpayer from completing timely rollover</a:t>
            </a:r>
          </a:p>
          <a:p>
            <a:pPr lvl="1"/>
            <a:r>
              <a:rPr lang="en-US" dirty="0" smtClean="0"/>
              <a:t>IRS not previously denied a waiver request</a:t>
            </a:r>
          </a:p>
          <a:p>
            <a:pPr lvl="1"/>
            <a:r>
              <a:rPr lang="en-US" dirty="0" smtClean="0"/>
              <a:t>Rollover made as so a practicable (usually within 30 days) after reasons for delay no longer prevent taxpayer from making contribution</a:t>
            </a:r>
          </a:p>
          <a:p>
            <a:pPr lvl="1"/>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Rollovers: 60-Day Limit Exception</a:t>
            </a:r>
            <a:endParaRPr lang="en-US" dirty="0"/>
          </a:p>
        </p:txBody>
      </p:sp>
      <p:sp>
        <p:nvSpPr>
          <p:cNvPr id="7" name="Rectangle 6"/>
          <p:cNvSpPr/>
          <p:nvPr/>
        </p:nvSpPr>
        <p:spPr>
          <a:xfrm>
            <a:off x="9753600" y="1197285"/>
            <a:ext cx="1828800" cy="479115"/>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t>Pub 4012 Tab D</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20974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21</a:t>
            </a:fld>
            <a:endParaRPr lang="en-US" dirty="0"/>
          </a:p>
        </p:txBody>
      </p:sp>
      <p:sp>
        <p:nvSpPr>
          <p:cNvPr id="5" name="Content Placeholder 4"/>
          <p:cNvSpPr>
            <a:spLocks noGrp="1"/>
          </p:cNvSpPr>
          <p:nvPr>
            <p:ph sz="quarter" idx="12"/>
          </p:nvPr>
        </p:nvSpPr>
        <p:spPr/>
        <p:txBody>
          <a:bodyPr/>
          <a:lstStyle/>
          <a:p>
            <a:r>
              <a:rPr lang="en-US" dirty="0" smtClean="0"/>
              <a:t>It’s up to the taxpayer to complete the self-certification</a:t>
            </a:r>
          </a:p>
          <a:p>
            <a:r>
              <a:rPr lang="en-US" dirty="0" smtClean="0"/>
              <a:t>Financial institution not </a:t>
            </a:r>
            <a:r>
              <a:rPr lang="en-US" dirty="0"/>
              <a:t>required to accept self-certification</a:t>
            </a:r>
          </a:p>
          <a:p>
            <a:r>
              <a:rPr lang="en-US" dirty="0"/>
              <a:t>IRS requires IRA trustee</a:t>
            </a:r>
            <a:r>
              <a:rPr lang="en-US" dirty="0" smtClean="0"/>
              <a:t> complete </a:t>
            </a:r>
            <a:r>
              <a:rPr lang="en-US" dirty="0"/>
              <a:t>Form 5498 </a:t>
            </a:r>
            <a:r>
              <a:rPr lang="en-US" dirty="0" smtClean="0"/>
              <a:t>when accepting delayed </a:t>
            </a:r>
            <a:r>
              <a:rPr lang="en-US" dirty="0"/>
              <a:t>rollover contribution</a:t>
            </a:r>
          </a:p>
        </p:txBody>
      </p:sp>
      <p:sp>
        <p:nvSpPr>
          <p:cNvPr id="2" name="Title 1"/>
          <p:cNvSpPr>
            <a:spLocks noGrp="1"/>
          </p:cNvSpPr>
          <p:nvPr>
            <p:ph type="title"/>
          </p:nvPr>
        </p:nvSpPr>
        <p:spPr/>
        <p:txBody>
          <a:bodyPr/>
          <a:lstStyle/>
          <a:p>
            <a:r>
              <a:rPr lang="en-US" dirty="0"/>
              <a:t>Rollovers: 60-Day Limit </a:t>
            </a:r>
            <a:r>
              <a:rPr lang="en-US" dirty="0" smtClean="0"/>
              <a:t>Exception (cont.)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3232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normAutofit/>
          </a:bodyPr>
          <a:lstStyle/>
          <a:p>
            <a:endParaRPr lang="en-US" dirty="0"/>
          </a:p>
        </p:txBody>
      </p:sp>
      <p:sp>
        <p:nvSpPr>
          <p:cNvPr id="10242" name="Rectangle 2"/>
          <p:cNvSpPr>
            <a:spLocks noGrp="1" noChangeArrowheads="1"/>
          </p:cNvSpPr>
          <p:nvPr>
            <p:ph type="title"/>
          </p:nvPr>
        </p:nvSpPr>
        <p:spPr/>
        <p:txBody>
          <a:bodyPr>
            <a:normAutofit fontScale="90000"/>
          </a:bodyPr>
          <a:lstStyle/>
          <a:p>
            <a:r>
              <a:rPr lang="en-US" altLang="en-US" dirty="0" smtClean="0"/>
              <a:t>Provisions that apply to IRA </a:t>
            </a:r>
            <a:r>
              <a:rPr lang="en-US" altLang="en-US" dirty="0"/>
              <a:t>Distributions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5622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NTTC Training – TY2017</a:t>
            </a:r>
          </a:p>
        </p:txBody>
      </p:sp>
      <p:sp>
        <p:nvSpPr>
          <p:cNvPr id="4" name="Slide Number Placeholder 3"/>
          <p:cNvSpPr>
            <a:spLocks noGrp="1"/>
          </p:cNvSpPr>
          <p:nvPr>
            <p:ph type="sldNum" sz="quarter" idx="11"/>
          </p:nvPr>
        </p:nvSpPr>
        <p:spPr/>
        <p:txBody>
          <a:bodyPr/>
          <a:lstStyle/>
          <a:p>
            <a:fld id="{338ED3A5-5DFD-4230-BB90-0044010B1AE1}" type="slidenum">
              <a:rPr lang="en-US" smtClean="0"/>
              <a:pPr/>
              <a:t>23</a:t>
            </a:fld>
            <a:endParaRPr lang="en-US" dirty="0"/>
          </a:p>
        </p:txBody>
      </p:sp>
      <p:sp>
        <p:nvSpPr>
          <p:cNvPr id="13315" name="Content Placeholder 7"/>
          <p:cNvSpPr>
            <a:spLocks noGrp="1"/>
          </p:cNvSpPr>
          <p:nvPr>
            <p:ph sz="quarter" idx="12"/>
          </p:nvPr>
        </p:nvSpPr>
        <p:spPr/>
        <p:txBody>
          <a:bodyPr/>
          <a:lstStyle/>
          <a:p>
            <a:r>
              <a:rPr lang="en-US" altLang="en-US" dirty="0" smtClean="0"/>
              <a:t>Traditional, including</a:t>
            </a:r>
            <a:endParaRPr lang="en-US" altLang="en-US" dirty="0"/>
          </a:p>
          <a:p>
            <a:pPr lvl="1"/>
            <a:r>
              <a:rPr lang="en-US" altLang="en-US" dirty="0" smtClean="0"/>
              <a:t>Savings </a:t>
            </a:r>
            <a:r>
              <a:rPr lang="en-US" altLang="en-US" dirty="0"/>
              <a:t>Incentive Match Plans for Employees (SIMPLE)</a:t>
            </a:r>
          </a:p>
          <a:p>
            <a:pPr lvl="1"/>
            <a:r>
              <a:rPr lang="en-US" altLang="en-US" dirty="0"/>
              <a:t>Simplified Employee Pension (SEP)</a:t>
            </a:r>
          </a:p>
          <a:p>
            <a:r>
              <a:rPr lang="en-US" altLang="en-US" dirty="0" smtClean="0"/>
              <a:t>Roth</a:t>
            </a:r>
            <a:endParaRPr lang="en-US" altLang="en-US" dirty="0"/>
          </a:p>
        </p:txBody>
      </p:sp>
      <p:sp>
        <p:nvSpPr>
          <p:cNvPr id="6146" name="Title 6"/>
          <p:cNvSpPr>
            <a:spLocks noGrp="1"/>
          </p:cNvSpPr>
          <p:nvPr>
            <p:ph type="title"/>
          </p:nvPr>
        </p:nvSpPr>
        <p:spPr/>
        <p:txBody>
          <a:bodyPr/>
          <a:lstStyle/>
          <a:p>
            <a:r>
              <a:rPr lang="en-US" altLang="en-US" dirty="0" smtClean="0"/>
              <a:t>Types </a:t>
            </a:r>
            <a:r>
              <a:rPr lang="en-US" altLang="en-US" dirty="0"/>
              <a:t>of IRAs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6838819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24</a:t>
            </a:fld>
            <a:endParaRPr lang="en-US" dirty="0"/>
          </a:p>
        </p:txBody>
      </p:sp>
      <p:sp>
        <p:nvSpPr>
          <p:cNvPr id="13315" name="Content Placeholder 7"/>
          <p:cNvSpPr>
            <a:spLocks noGrp="1"/>
          </p:cNvSpPr>
          <p:nvPr>
            <p:ph sz="quarter" idx="12"/>
          </p:nvPr>
        </p:nvSpPr>
        <p:spPr/>
        <p:txBody>
          <a:bodyPr>
            <a:normAutofit/>
          </a:bodyPr>
          <a:lstStyle/>
          <a:p>
            <a:r>
              <a:rPr lang="en-US" altLang="en-US" b="1" dirty="0" smtClean="0"/>
              <a:t>Too early</a:t>
            </a:r>
            <a:r>
              <a:rPr lang="en-US" altLang="en-US" dirty="0" smtClean="0"/>
              <a:t>: wait until age 59½ to take a distribution</a:t>
            </a:r>
          </a:p>
          <a:p>
            <a:r>
              <a:rPr lang="en-US" altLang="en-US" b="1" dirty="0" smtClean="0"/>
              <a:t>Too late</a:t>
            </a:r>
            <a:r>
              <a:rPr lang="en-US" altLang="en-US" dirty="0" smtClean="0"/>
              <a:t>: start distributions</a:t>
            </a:r>
            <a:r>
              <a:rPr lang="en-US" altLang="en-US" dirty="0"/>
              <a:t> when </a:t>
            </a:r>
            <a:r>
              <a:rPr lang="en-US" altLang="en-US" dirty="0" smtClean="0"/>
              <a:t>70½</a:t>
            </a:r>
            <a:endParaRPr lang="en-US" altLang="en-US" dirty="0"/>
          </a:p>
          <a:p>
            <a:r>
              <a:rPr lang="en-US" altLang="en-US" b="1" dirty="0" smtClean="0"/>
              <a:t>Too little</a:t>
            </a:r>
            <a:r>
              <a:rPr lang="en-US" altLang="en-US" dirty="0" smtClean="0"/>
              <a:t>: take required minimum distribution</a:t>
            </a:r>
          </a:p>
          <a:p>
            <a:r>
              <a:rPr lang="en-US" altLang="en-US" b="1" dirty="0" smtClean="0"/>
              <a:t>Too much</a:t>
            </a:r>
            <a:r>
              <a:rPr lang="en-US" altLang="en-US" dirty="0" smtClean="0"/>
              <a:t>: contribution is limited (see Adjustments to Income lesson)</a:t>
            </a:r>
          </a:p>
          <a:p>
            <a:pPr>
              <a:buFont typeface="Wingdings" panose="05000000000000000000" pitchFamily="2" charset="2"/>
              <a:buChar char="Ø"/>
            </a:pPr>
            <a:r>
              <a:rPr lang="en-US" altLang="en-US" dirty="0" smtClean="0"/>
              <a:t>Additional tax covered in the Other Taxes lesson</a:t>
            </a:r>
          </a:p>
        </p:txBody>
      </p:sp>
      <p:sp>
        <p:nvSpPr>
          <p:cNvPr id="6146" name="Title 6"/>
          <p:cNvSpPr>
            <a:spLocks noGrp="1"/>
          </p:cNvSpPr>
          <p:nvPr>
            <p:ph type="title"/>
          </p:nvPr>
        </p:nvSpPr>
        <p:spPr/>
        <p:txBody>
          <a:bodyPr>
            <a:normAutofit fontScale="90000"/>
          </a:bodyPr>
          <a:lstStyle/>
          <a:p>
            <a:r>
              <a:rPr lang="en-US" altLang="en-US" dirty="0" smtClean="0"/>
              <a:t>Required Distributions or Additional Tax Assessed </a:t>
            </a:r>
            <a:endParaRPr lang="en-US"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6189035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25</a:t>
            </a:fld>
            <a:endParaRPr lang="en-US" dirty="0"/>
          </a:p>
        </p:txBody>
      </p:sp>
      <p:sp>
        <p:nvSpPr>
          <p:cNvPr id="14339" name="Content Placeholder 7"/>
          <p:cNvSpPr>
            <a:spLocks noGrp="1"/>
          </p:cNvSpPr>
          <p:nvPr>
            <p:ph sz="quarter" idx="12"/>
          </p:nvPr>
        </p:nvSpPr>
        <p:spPr/>
        <p:txBody>
          <a:bodyPr>
            <a:normAutofit/>
          </a:bodyPr>
          <a:lstStyle/>
          <a:p>
            <a:r>
              <a:rPr lang="en-US" altLang="en-US" dirty="0" smtClean="0"/>
              <a:t>IRA trustees compute the Required Minimum Distribution (RMD) for </a:t>
            </a:r>
            <a:r>
              <a:rPr lang="en-US" altLang="en-US" b="1" dirty="0" smtClean="0"/>
              <a:t>traditional</a:t>
            </a:r>
            <a:r>
              <a:rPr lang="en-US" altLang="en-US" dirty="0" smtClean="0"/>
              <a:t> IRAs</a:t>
            </a:r>
          </a:p>
          <a:p>
            <a:r>
              <a:rPr lang="en-US" altLang="en-US" dirty="0" smtClean="0"/>
              <a:t>Remind taxpayers when approaching age 70</a:t>
            </a:r>
          </a:p>
          <a:p>
            <a:r>
              <a:rPr lang="en-US" altLang="en-US" dirty="0" smtClean="0"/>
              <a:t>Confirm taxpayers with traditional IRAs have taken RMD</a:t>
            </a:r>
          </a:p>
          <a:p>
            <a:pPr>
              <a:buFont typeface="Wingdings" panose="05000000000000000000" pitchFamily="2" charset="2"/>
              <a:buChar char="Ø"/>
            </a:pPr>
            <a:r>
              <a:rPr lang="en-US" altLang="en-US" dirty="0" smtClean="0"/>
              <a:t>Company plans have rules, too, that they administer</a:t>
            </a:r>
          </a:p>
          <a:p>
            <a:endParaRPr lang="en-US" altLang="en-US" dirty="0" smtClean="0"/>
          </a:p>
        </p:txBody>
      </p:sp>
      <p:sp>
        <p:nvSpPr>
          <p:cNvPr id="6146" name="Title 6"/>
          <p:cNvSpPr>
            <a:spLocks noGrp="1"/>
          </p:cNvSpPr>
          <p:nvPr>
            <p:ph type="title"/>
          </p:nvPr>
        </p:nvSpPr>
        <p:spPr/>
        <p:txBody>
          <a:bodyPr>
            <a:normAutofit fontScale="90000"/>
          </a:bodyPr>
          <a:lstStyle/>
          <a:p>
            <a:r>
              <a:rPr lang="en-US" dirty="0" smtClean="0"/>
              <a:t>Traditional IRA</a:t>
            </a:r>
            <a:r>
              <a:rPr lang="en-US" altLang="en-US" dirty="0" smtClean="0"/>
              <a:t> </a:t>
            </a:r>
            <a:r>
              <a:rPr lang="en-US" altLang="en-US" dirty="0"/>
              <a:t>Required Minimum</a:t>
            </a:r>
            <a:r>
              <a:rPr lang="en-US" dirty="0" smtClean="0"/>
              <a:t> Distributions</a:t>
            </a:r>
            <a:endParaRPr lang="en-US" dirty="0"/>
          </a:p>
        </p:txBody>
      </p:sp>
      <p:sp>
        <p:nvSpPr>
          <p:cNvPr id="2" name="Rectangle 1"/>
          <p:cNvSpPr/>
          <p:nvPr/>
        </p:nvSpPr>
        <p:spPr>
          <a:xfrm>
            <a:off x="9372600" y="1171835"/>
            <a:ext cx="1905000" cy="428365"/>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Pub 4012 Tab H</a:t>
            </a:r>
            <a:endParaRPr lang="en-US" sz="20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1780922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solidFill>
                  <a:prstClr val="black">
                    <a:tint val="75000"/>
                  </a:prstClr>
                </a:solidFill>
              </a:rPr>
              <a:t>NTTC Training – TY2018</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338ED3A5-5DFD-4230-BB90-0044010B1AE1}" type="slidenum">
              <a:rPr lang="en-US" smtClean="0">
                <a:solidFill>
                  <a:prstClr val="black">
                    <a:tint val="75000"/>
                  </a:prstClr>
                </a:solidFill>
              </a:rPr>
              <a:pPr/>
              <a:t>26</a:t>
            </a:fld>
            <a:endParaRPr lang="en-US" dirty="0">
              <a:solidFill>
                <a:prstClr val="black">
                  <a:tint val="75000"/>
                </a:prstClr>
              </a:solidFill>
            </a:endParaRPr>
          </a:p>
        </p:txBody>
      </p:sp>
      <p:sp>
        <p:nvSpPr>
          <p:cNvPr id="4" name="Content Placeholder 3"/>
          <p:cNvSpPr>
            <a:spLocks noGrp="1"/>
          </p:cNvSpPr>
          <p:nvPr>
            <p:ph sz="quarter" idx="12"/>
          </p:nvPr>
        </p:nvSpPr>
        <p:spPr/>
        <p:txBody>
          <a:bodyPr>
            <a:normAutofit fontScale="92500" lnSpcReduction="10000"/>
          </a:bodyPr>
          <a:lstStyle/>
          <a:p>
            <a:r>
              <a:rPr lang="en-US" dirty="0" smtClean="0"/>
              <a:t>A Roth contribution was never deducted </a:t>
            </a:r>
          </a:p>
          <a:p>
            <a:pPr lvl="1"/>
            <a:r>
              <a:rPr lang="en-US" dirty="0" smtClean="0"/>
              <a:t>after-tax contribution</a:t>
            </a:r>
          </a:p>
          <a:p>
            <a:r>
              <a:rPr lang="en-US" dirty="0" smtClean="0"/>
              <a:t>Qualified distributions not taxable</a:t>
            </a:r>
          </a:p>
          <a:p>
            <a:pPr lvl="1"/>
            <a:r>
              <a:rPr lang="en-US" dirty="0" smtClean="0"/>
              <a:t>At least 5 years since initial ROTH contribution</a:t>
            </a:r>
          </a:p>
          <a:p>
            <a:pPr lvl="1"/>
            <a:r>
              <a:rPr lang="en-US" dirty="0" smtClean="0"/>
              <a:t>Over age 59½ </a:t>
            </a:r>
          </a:p>
          <a:p>
            <a:r>
              <a:rPr lang="en-US" dirty="0" smtClean="0"/>
              <a:t>Code Q on 1099-R (but may be J or T)</a:t>
            </a:r>
          </a:p>
          <a:p>
            <a:r>
              <a:rPr lang="en-US" dirty="0" smtClean="0"/>
              <a:t>If rules </a:t>
            </a:r>
            <a:r>
              <a:rPr lang="en-US" b="1" dirty="0" smtClean="0"/>
              <a:t>not</a:t>
            </a:r>
            <a:r>
              <a:rPr lang="en-US" dirty="0" smtClean="0"/>
              <a:t> met, </a:t>
            </a:r>
            <a:r>
              <a:rPr lang="en-US" b="1" dirty="0" smtClean="0"/>
              <a:t>out of scope</a:t>
            </a:r>
            <a:endParaRPr lang="en-US" b="1" dirty="0"/>
          </a:p>
        </p:txBody>
      </p:sp>
      <p:sp>
        <p:nvSpPr>
          <p:cNvPr id="5" name="Title 4"/>
          <p:cNvSpPr>
            <a:spLocks noGrp="1"/>
          </p:cNvSpPr>
          <p:nvPr>
            <p:ph type="title"/>
          </p:nvPr>
        </p:nvSpPr>
        <p:spPr/>
        <p:txBody>
          <a:bodyPr>
            <a:normAutofit/>
          </a:bodyPr>
          <a:lstStyle/>
          <a:p>
            <a:r>
              <a:rPr lang="en-US" dirty="0" smtClean="0"/>
              <a:t>IRA – Taxable Amount – Roth IRA</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88231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solidFill>
                  <a:prstClr val="black">
                    <a:tint val="75000"/>
                  </a:prstClr>
                </a:solidFill>
              </a:rPr>
              <a:t>NTTC Training – TY2018</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338ED3A5-5DFD-4230-BB90-0044010B1AE1}" type="slidenum">
              <a:rPr lang="en-US" smtClean="0">
                <a:solidFill>
                  <a:prstClr val="black">
                    <a:tint val="75000"/>
                  </a:prstClr>
                </a:solidFill>
              </a:rPr>
              <a:pPr/>
              <a:t>27</a:t>
            </a:fld>
            <a:endParaRPr lang="en-US" dirty="0">
              <a:solidFill>
                <a:prstClr val="black">
                  <a:tint val="75000"/>
                </a:prstClr>
              </a:solidFill>
            </a:endParaRPr>
          </a:p>
        </p:txBody>
      </p:sp>
      <p:sp>
        <p:nvSpPr>
          <p:cNvPr id="4" name="Content Placeholder 3"/>
          <p:cNvSpPr>
            <a:spLocks noGrp="1"/>
          </p:cNvSpPr>
          <p:nvPr>
            <p:ph sz="quarter" idx="12"/>
          </p:nvPr>
        </p:nvSpPr>
        <p:spPr/>
        <p:txBody>
          <a:bodyPr>
            <a:normAutofit lnSpcReduction="10000"/>
          </a:bodyPr>
          <a:lstStyle/>
          <a:p>
            <a:r>
              <a:rPr lang="en-US" dirty="0" smtClean="0"/>
              <a:t>1099-R code J or T</a:t>
            </a:r>
          </a:p>
          <a:p>
            <a:pPr lvl="1"/>
            <a:r>
              <a:rPr lang="en-US" dirty="0" smtClean="0"/>
              <a:t>Trustee may not know whether rules met</a:t>
            </a:r>
          </a:p>
          <a:p>
            <a:r>
              <a:rPr lang="en-US" dirty="0" smtClean="0"/>
              <a:t>We confirm whether taxpayer met rules</a:t>
            </a:r>
          </a:p>
          <a:p>
            <a:r>
              <a:rPr lang="en-US" dirty="0" smtClean="0"/>
              <a:t>If rules met, none is taxable (enter -0- in box 2a)</a:t>
            </a:r>
          </a:p>
          <a:p>
            <a:pPr lvl="1"/>
            <a:r>
              <a:rPr lang="en-US" dirty="0" smtClean="0"/>
              <a:t>If code J, also use Form 5329 code 12 to remove the additional tax (see Other Taxes lesson)</a:t>
            </a:r>
          </a:p>
          <a:p>
            <a:r>
              <a:rPr lang="en-US" dirty="0" smtClean="0"/>
              <a:t>If rules </a:t>
            </a:r>
            <a:r>
              <a:rPr lang="en-US" b="1" dirty="0" smtClean="0"/>
              <a:t>not</a:t>
            </a:r>
            <a:r>
              <a:rPr lang="en-US" dirty="0" smtClean="0"/>
              <a:t> met, </a:t>
            </a:r>
            <a:r>
              <a:rPr lang="en-US" b="1" dirty="0" smtClean="0"/>
              <a:t>out of scope</a:t>
            </a:r>
            <a:endParaRPr lang="en-US" b="1" dirty="0"/>
          </a:p>
        </p:txBody>
      </p:sp>
      <p:sp>
        <p:nvSpPr>
          <p:cNvPr id="5" name="Title 4"/>
          <p:cNvSpPr>
            <a:spLocks noGrp="1"/>
          </p:cNvSpPr>
          <p:nvPr>
            <p:ph type="title"/>
          </p:nvPr>
        </p:nvSpPr>
        <p:spPr/>
        <p:txBody>
          <a:bodyPr>
            <a:normAutofit/>
          </a:bodyPr>
          <a:lstStyle/>
          <a:p>
            <a:r>
              <a:rPr lang="en-US" dirty="0" smtClean="0"/>
              <a:t>IRA – Taxable Amount – Roth IRA</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37728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solidFill>
                  <a:prstClr val="black">
                    <a:tint val="75000"/>
                  </a:prstClr>
                </a:solidFill>
              </a:rPr>
              <a:t>NTTC Training – TY2018</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338ED3A5-5DFD-4230-BB90-0044010B1AE1}" type="slidenum">
              <a:rPr lang="en-US" smtClean="0">
                <a:solidFill>
                  <a:prstClr val="black">
                    <a:tint val="75000"/>
                  </a:prstClr>
                </a:solidFill>
              </a:rPr>
              <a:pPr/>
              <a:t>28</a:t>
            </a:fld>
            <a:endParaRPr lang="en-US" dirty="0">
              <a:solidFill>
                <a:prstClr val="black">
                  <a:tint val="75000"/>
                </a:prstClr>
              </a:solidFill>
            </a:endParaRPr>
          </a:p>
        </p:txBody>
      </p:sp>
      <p:sp>
        <p:nvSpPr>
          <p:cNvPr id="4" name="Content Placeholder 3"/>
          <p:cNvSpPr>
            <a:spLocks noGrp="1"/>
          </p:cNvSpPr>
          <p:nvPr>
            <p:ph sz="quarter" idx="12"/>
          </p:nvPr>
        </p:nvSpPr>
        <p:spPr>
          <a:xfrm>
            <a:off x="1278833" y="1761432"/>
            <a:ext cx="9753600" cy="4258367"/>
          </a:xfrm>
        </p:spPr>
        <p:txBody>
          <a:bodyPr>
            <a:normAutofit fontScale="92500" lnSpcReduction="20000"/>
          </a:bodyPr>
          <a:lstStyle/>
          <a:p>
            <a:r>
              <a:rPr lang="en-US" dirty="0" smtClean="0"/>
              <a:t>Most often, contributions fully deducted</a:t>
            </a:r>
          </a:p>
          <a:p>
            <a:pPr lvl="1"/>
            <a:r>
              <a:rPr lang="en-US" dirty="0" smtClean="0"/>
              <a:t>Distribution fully taxable</a:t>
            </a:r>
          </a:p>
          <a:p>
            <a:r>
              <a:rPr lang="en-US" dirty="0" smtClean="0"/>
              <a:t>If contributions not fully deducted, taxpayer has basis in IRA</a:t>
            </a:r>
          </a:p>
          <a:p>
            <a:pPr lvl="1"/>
            <a:r>
              <a:rPr lang="en-US" dirty="0" smtClean="0"/>
              <a:t>Form 8606 used to track IRA basis – copy in prior year return</a:t>
            </a:r>
          </a:p>
          <a:p>
            <a:pPr lvl="1"/>
            <a:r>
              <a:rPr lang="en-US" dirty="0" smtClean="0"/>
              <a:t>Form 8606 used to compute taxable percentage of current distribution</a:t>
            </a:r>
          </a:p>
          <a:p>
            <a:pPr>
              <a:buFont typeface="Wingdings" panose="05000000000000000000" pitchFamily="2" charset="2"/>
              <a:buChar char="Ø"/>
            </a:pPr>
            <a:r>
              <a:rPr lang="en-US" dirty="0"/>
              <a:t>Even if no current year distribution, complete 8606</a:t>
            </a:r>
            <a:r>
              <a:rPr lang="en-US" dirty="0" smtClean="0"/>
              <a:t> if used </a:t>
            </a:r>
            <a:r>
              <a:rPr lang="en-US" dirty="0"/>
              <a:t>in</a:t>
            </a:r>
            <a:r>
              <a:rPr lang="en-US" dirty="0" smtClean="0"/>
              <a:t> prior </a:t>
            </a:r>
            <a:r>
              <a:rPr lang="en-US" dirty="0"/>
              <a:t>year to track basis</a:t>
            </a:r>
          </a:p>
          <a:p>
            <a:pPr lvl="1"/>
            <a:endParaRPr lang="en-US" dirty="0" smtClean="0"/>
          </a:p>
        </p:txBody>
      </p:sp>
      <p:sp>
        <p:nvSpPr>
          <p:cNvPr id="5" name="Title 4"/>
          <p:cNvSpPr>
            <a:spLocks noGrp="1"/>
          </p:cNvSpPr>
          <p:nvPr>
            <p:ph type="title"/>
          </p:nvPr>
        </p:nvSpPr>
        <p:spPr/>
        <p:txBody>
          <a:bodyPr>
            <a:normAutofit/>
          </a:bodyPr>
          <a:lstStyle/>
          <a:p>
            <a:r>
              <a:rPr lang="en-US" dirty="0" smtClean="0"/>
              <a:t>IRA – Taxable Amount – Traditional IRA</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57201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29</a:t>
            </a:fld>
            <a:endParaRPr lang="en-US" dirty="0"/>
          </a:p>
        </p:txBody>
      </p:sp>
      <p:sp>
        <p:nvSpPr>
          <p:cNvPr id="9" name="Content Placeholder 8">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2419D87-D0FD-4C1C-8EF8-7D2F4F9F7D36}"/>
              </a:ext>
            </a:extLst>
          </p:cNvPr>
          <p:cNvSpPr>
            <a:spLocks noGrp="1"/>
          </p:cNvSpPr>
          <p:nvPr>
            <p:ph sz="quarter" idx="12"/>
          </p:nvPr>
        </p:nvSpPr>
        <p:spPr>
          <a:xfrm>
            <a:off x="1278833" y="1761432"/>
            <a:ext cx="9753600" cy="4410767"/>
          </a:xfrm>
        </p:spPr>
        <p:txBody>
          <a:bodyPr>
            <a:normAutofit/>
          </a:bodyPr>
          <a:lstStyle/>
          <a:p>
            <a:r>
              <a:rPr lang="en-US" dirty="0" smtClean="0"/>
              <a:t>Aggregate all the taxpayer’s own traditional IRAs</a:t>
            </a:r>
          </a:p>
          <a:p>
            <a:r>
              <a:rPr lang="en-US" dirty="0" smtClean="0"/>
              <a:t>Do not aggregate inherited IRA or Roth IRA</a:t>
            </a:r>
          </a:p>
          <a:p>
            <a:r>
              <a:rPr lang="en-US" dirty="0" smtClean="0"/>
              <a:t>Basis recovered on each year’s distributions as a percentage of the value of IRAs</a:t>
            </a:r>
          </a:p>
          <a:p>
            <a:pPr lvl="1"/>
            <a:r>
              <a:rPr lang="en-US" dirty="0" smtClean="0"/>
              <a:t>See Form 8606, Part I</a:t>
            </a:r>
            <a:r>
              <a:rPr lang="en-US" altLang="en-US" dirty="0"/>
              <a:t> </a:t>
            </a:r>
            <a:endParaRPr lang="en-US" altLang="en-US" dirty="0" smtClean="0"/>
          </a:p>
          <a:p>
            <a:pPr lvl="1"/>
            <a:r>
              <a:rPr lang="en-US" altLang="en-US" dirty="0" smtClean="0"/>
              <a:t>Use basis </a:t>
            </a:r>
            <a:r>
              <a:rPr lang="en-US" altLang="en-US" dirty="0"/>
              <a:t>info from prior year’s </a:t>
            </a:r>
            <a:r>
              <a:rPr lang="en-US" altLang="en-US" dirty="0" smtClean="0"/>
              <a:t>8606</a:t>
            </a:r>
          </a:p>
        </p:txBody>
      </p:sp>
      <p:sp>
        <p:nvSpPr>
          <p:cNvPr id="4098" name="Rectangle 2"/>
          <p:cNvSpPr>
            <a:spLocks noGrp="1" noChangeArrowheads="1"/>
          </p:cNvSpPr>
          <p:nvPr>
            <p:ph type="title"/>
          </p:nvPr>
        </p:nvSpPr>
        <p:spPr/>
        <p:txBody>
          <a:bodyPr/>
          <a:lstStyle/>
          <a:p>
            <a:r>
              <a:rPr lang="en-US" dirty="0" smtClean="0"/>
              <a:t>Traditional IRA – Form 8606 Rules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50978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smtClean="0"/>
              <a:t>NTTC Training – TY2018</a:t>
            </a:r>
            <a:endParaRPr lang="en-US" dirty="0"/>
          </a:p>
        </p:txBody>
      </p:sp>
      <p:sp>
        <p:nvSpPr>
          <p:cNvPr id="8" name="Slide Number Placeholder 7"/>
          <p:cNvSpPr>
            <a:spLocks noGrp="1"/>
          </p:cNvSpPr>
          <p:nvPr>
            <p:ph type="sldNum" sz="quarter" idx="11"/>
          </p:nvPr>
        </p:nvSpPr>
        <p:spPr/>
        <p:txBody>
          <a:bodyPr/>
          <a:lstStyle/>
          <a:p>
            <a:fld id="{338ED3A5-5DFD-4230-BB90-0044010B1AE1}" type="slidenum">
              <a:rPr lang="en-US" smtClean="0"/>
              <a:pPr/>
              <a:t>3</a:t>
            </a:fld>
            <a:endParaRPr lang="en-US" dirty="0"/>
          </a:p>
        </p:txBody>
      </p:sp>
      <p:sp>
        <p:nvSpPr>
          <p:cNvPr id="11267" name="Content Placeholder 5"/>
          <p:cNvSpPr>
            <a:spLocks noGrp="1"/>
          </p:cNvSpPr>
          <p:nvPr>
            <p:ph sz="quarter" idx="12"/>
          </p:nvPr>
        </p:nvSpPr>
        <p:spPr/>
        <p:txBody>
          <a:bodyPr/>
          <a:lstStyle/>
          <a:p>
            <a:r>
              <a:rPr lang="en-US" altLang="en-US" smtClean="0"/>
              <a:t>Individual Retirement Arrangement (IRA) Distributions</a:t>
            </a:r>
          </a:p>
          <a:p>
            <a:r>
              <a:rPr lang="en-US" altLang="en-US" smtClean="0"/>
              <a:t>Pensions (used to describe all employer plans)</a:t>
            </a:r>
          </a:p>
          <a:p>
            <a:r>
              <a:rPr lang="en-US" altLang="en-US" smtClean="0"/>
              <a:t>Annuities (treated as a pension)</a:t>
            </a:r>
          </a:p>
          <a:p>
            <a:pPr>
              <a:buFont typeface="Wingdings" panose="05000000000000000000" pitchFamily="2" charset="2"/>
              <a:buChar char="Ø"/>
            </a:pPr>
            <a:r>
              <a:rPr lang="en-US" altLang="en-US" smtClean="0"/>
              <a:t>Note: Social Security is covered in a separate lesson</a:t>
            </a:r>
          </a:p>
          <a:p>
            <a:pPr>
              <a:buFont typeface="Wingdings" panose="05000000000000000000" pitchFamily="2" charset="2"/>
              <a:buChar char="Ø"/>
            </a:pPr>
            <a:r>
              <a:rPr lang="en-US" altLang="en-US" smtClean="0"/>
              <a:t>We’ll go over similarities, then differences</a:t>
            </a:r>
          </a:p>
          <a:p>
            <a:endParaRPr lang="en-US" altLang="en-US" dirty="0"/>
          </a:p>
        </p:txBody>
      </p:sp>
      <p:sp>
        <p:nvSpPr>
          <p:cNvPr id="4098" name="Title 4"/>
          <p:cNvSpPr>
            <a:spLocks noGrp="1"/>
          </p:cNvSpPr>
          <p:nvPr>
            <p:ph type="title"/>
          </p:nvPr>
        </p:nvSpPr>
        <p:spPr/>
        <p:txBody>
          <a:bodyPr/>
          <a:lstStyle/>
          <a:p>
            <a:r>
              <a:rPr lang="en-US" smtClean="0"/>
              <a:t>Types of Retirement Income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6876196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30</a:t>
            </a:fld>
            <a:endParaRPr lang="en-US" dirty="0"/>
          </a:p>
        </p:txBody>
      </p:sp>
      <p:sp>
        <p:nvSpPr>
          <p:cNvPr id="14339" name="Content Placeholder 7"/>
          <p:cNvSpPr>
            <a:spLocks noGrp="1"/>
          </p:cNvSpPr>
          <p:nvPr>
            <p:ph sz="quarter" idx="12"/>
          </p:nvPr>
        </p:nvSpPr>
        <p:spPr/>
        <p:txBody>
          <a:bodyPr>
            <a:normAutofit fontScale="92500" lnSpcReduction="10000"/>
          </a:bodyPr>
          <a:lstStyle/>
          <a:p>
            <a:r>
              <a:rPr lang="en-US" altLang="en-US" dirty="0" smtClean="0"/>
              <a:t>Basis tracked </a:t>
            </a:r>
            <a:r>
              <a:rPr lang="en-US" altLang="en-US" b="1" dirty="0" smtClean="0"/>
              <a:t>separately</a:t>
            </a:r>
            <a:r>
              <a:rPr lang="en-US" altLang="en-US" dirty="0" smtClean="0"/>
              <a:t> for each inherited IRA</a:t>
            </a:r>
          </a:p>
          <a:p>
            <a:r>
              <a:rPr lang="en-US" altLang="en-US" dirty="0" smtClean="0"/>
              <a:t>Usually, must take distributions over 5-year period</a:t>
            </a:r>
          </a:p>
          <a:p>
            <a:pPr lvl="1"/>
            <a:r>
              <a:rPr lang="en-US" altLang="en-US" dirty="0" smtClean="0"/>
              <a:t>Depends on IRA status on date account holder died</a:t>
            </a:r>
          </a:p>
          <a:p>
            <a:r>
              <a:rPr lang="en-US" altLang="en-US" dirty="0" smtClean="0"/>
              <a:t>Spouses have special rules</a:t>
            </a:r>
          </a:p>
          <a:p>
            <a:pPr>
              <a:buFont typeface="Wingdings" panose="05000000000000000000" pitchFamily="2" charset="2"/>
              <a:buChar char="Ø"/>
            </a:pPr>
            <a:r>
              <a:rPr lang="en-US" altLang="en-US" dirty="0" smtClean="0"/>
              <a:t>Rely on taxpayer to satisfy distribution requirements</a:t>
            </a:r>
          </a:p>
          <a:p>
            <a:pPr>
              <a:buFont typeface="Wingdings" panose="05000000000000000000" pitchFamily="2" charset="2"/>
              <a:buChar char="Ø"/>
            </a:pPr>
            <a:r>
              <a:rPr lang="en-US" altLang="en-US" dirty="0" smtClean="0"/>
              <a:t>May need more than one Form 8606 if taxpayer’s IRA </a:t>
            </a:r>
            <a:r>
              <a:rPr lang="en-US" altLang="en-US" dirty="0"/>
              <a:t>has </a:t>
            </a:r>
            <a:r>
              <a:rPr lang="en-US" altLang="en-US" dirty="0" smtClean="0"/>
              <a:t>basis and they inherit another IRA with basis</a:t>
            </a:r>
          </a:p>
        </p:txBody>
      </p:sp>
      <p:sp>
        <p:nvSpPr>
          <p:cNvPr id="6146" name="Title 6"/>
          <p:cNvSpPr>
            <a:spLocks noGrp="1"/>
          </p:cNvSpPr>
          <p:nvPr>
            <p:ph type="title"/>
          </p:nvPr>
        </p:nvSpPr>
        <p:spPr/>
        <p:txBody>
          <a:bodyPr/>
          <a:lstStyle/>
          <a:p>
            <a:r>
              <a:rPr lang="en-US" altLang="en-US" dirty="0"/>
              <a:t>Inherited IRAs</a:t>
            </a:r>
          </a:p>
        </p:txBody>
      </p:sp>
      <p:sp>
        <p:nvSpPr>
          <p:cNvPr id="5" name="Rectangle 4"/>
          <p:cNvSpPr/>
          <p:nvPr/>
        </p:nvSpPr>
        <p:spPr>
          <a:xfrm>
            <a:off x="10210800" y="1171835"/>
            <a:ext cx="1524000" cy="428365"/>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t>Pub 590-B</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3710026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solidFill>
                  <a:prstClr val="black">
                    <a:tint val="75000"/>
                  </a:prstClr>
                </a:solidFill>
              </a:rPr>
              <a:t>NTTC Training – TY2018</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338ED3A5-5DFD-4230-BB90-0044010B1AE1}" type="slidenum">
              <a:rPr lang="en-US" smtClean="0">
                <a:solidFill>
                  <a:prstClr val="black">
                    <a:tint val="75000"/>
                  </a:prstClr>
                </a:solidFill>
              </a:rPr>
              <a:pPr/>
              <a:t>31</a:t>
            </a:fld>
            <a:endParaRPr lang="en-US" dirty="0">
              <a:solidFill>
                <a:prstClr val="black">
                  <a:tint val="75000"/>
                </a:prstClr>
              </a:solidFill>
            </a:endParaRPr>
          </a:p>
        </p:txBody>
      </p:sp>
      <p:sp>
        <p:nvSpPr>
          <p:cNvPr id="4" name="Content Placeholder 3"/>
          <p:cNvSpPr>
            <a:spLocks noGrp="1"/>
          </p:cNvSpPr>
          <p:nvPr>
            <p:ph sz="quarter" idx="12"/>
          </p:nvPr>
        </p:nvSpPr>
        <p:spPr/>
        <p:txBody>
          <a:bodyPr/>
          <a:lstStyle/>
          <a:p>
            <a:r>
              <a:rPr lang="en-US" dirty="0" smtClean="0"/>
              <a:t>IRA Conversions</a:t>
            </a:r>
          </a:p>
          <a:p>
            <a:r>
              <a:rPr lang="en-US" dirty="0" smtClean="0"/>
              <a:t>Qualified Charitable Distribution</a:t>
            </a:r>
          </a:p>
          <a:p>
            <a:r>
              <a:rPr lang="en-US" dirty="0" smtClean="0"/>
              <a:t>HSA Funding Distributions</a:t>
            </a:r>
          </a:p>
          <a:p>
            <a:r>
              <a:rPr lang="en-US" dirty="0" smtClean="0"/>
              <a:t>Loss on investments at termination</a:t>
            </a:r>
            <a:endParaRPr lang="en-US" dirty="0"/>
          </a:p>
        </p:txBody>
      </p:sp>
      <p:sp>
        <p:nvSpPr>
          <p:cNvPr id="5" name="Title 4"/>
          <p:cNvSpPr>
            <a:spLocks noGrp="1"/>
          </p:cNvSpPr>
          <p:nvPr>
            <p:ph type="title"/>
          </p:nvPr>
        </p:nvSpPr>
        <p:spPr/>
        <p:txBody>
          <a:bodyPr/>
          <a:lstStyle/>
          <a:p>
            <a:r>
              <a:rPr lang="en-US" dirty="0" smtClean="0"/>
              <a:t>IRA Distributions – Comprehensive Topics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17632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32</a:t>
            </a:fld>
            <a:endParaRPr lang="en-US" dirty="0"/>
          </a:p>
        </p:txBody>
      </p:sp>
      <p:sp>
        <p:nvSpPr>
          <p:cNvPr id="50179" name="Rectangle 3"/>
          <p:cNvSpPr>
            <a:spLocks noGrp="1" noChangeArrowheads="1"/>
          </p:cNvSpPr>
          <p:nvPr>
            <p:ph sz="quarter" idx="12"/>
          </p:nvPr>
        </p:nvSpPr>
        <p:spPr/>
        <p:txBody>
          <a:bodyPr>
            <a:normAutofit fontScale="92500" lnSpcReduction="10000"/>
          </a:bodyPr>
          <a:lstStyle/>
          <a:p>
            <a:r>
              <a:rPr lang="en-US" altLang="en-US" dirty="0" smtClean="0"/>
              <a:t>Traditional to Roth conversion</a:t>
            </a:r>
          </a:p>
          <a:p>
            <a:pPr lvl="1"/>
            <a:r>
              <a:rPr lang="en-US" altLang="en-US" dirty="0" smtClean="0"/>
              <a:t>No penalty at any age</a:t>
            </a:r>
          </a:p>
          <a:p>
            <a:pPr lvl="1"/>
            <a:r>
              <a:rPr lang="en-US" altLang="en-US" dirty="0" smtClean="0"/>
              <a:t>Cannot convert required minimum distribution (RMD)</a:t>
            </a:r>
          </a:p>
          <a:p>
            <a:r>
              <a:rPr lang="en-US" altLang="en-US" dirty="0" smtClean="0"/>
              <a:t>Complete Form 8606, Part II </a:t>
            </a:r>
          </a:p>
          <a:p>
            <a:pPr lvl="1"/>
            <a:r>
              <a:rPr lang="en-US" altLang="en-US" dirty="0" smtClean="0"/>
              <a:t>Indicate amount converted in </a:t>
            </a:r>
            <a:r>
              <a:rPr lang="en-US" altLang="en-US" dirty="0" err="1" smtClean="0"/>
              <a:t>TaxSlayer</a:t>
            </a:r>
            <a:endParaRPr lang="en-US" altLang="en-US" dirty="0" smtClean="0"/>
          </a:p>
          <a:p>
            <a:r>
              <a:rPr lang="en-US" altLang="en-US" dirty="0" smtClean="0"/>
              <a:t>Complete Form 8606, Part I if IRA has basis</a:t>
            </a:r>
          </a:p>
          <a:p>
            <a:pPr>
              <a:buFont typeface="Wingdings" panose="05000000000000000000" pitchFamily="2" charset="2"/>
              <a:buChar char="Ø"/>
            </a:pPr>
            <a:r>
              <a:rPr lang="en-US" altLang="en-US" dirty="0" smtClean="0"/>
              <a:t>Conversions can no longer be undone (recharacterized)</a:t>
            </a:r>
          </a:p>
        </p:txBody>
      </p:sp>
      <p:sp>
        <p:nvSpPr>
          <p:cNvPr id="4098" name="Rectangle 2"/>
          <p:cNvSpPr>
            <a:spLocks noGrp="1" noChangeArrowheads="1"/>
          </p:cNvSpPr>
          <p:nvPr>
            <p:ph type="title"/>
          </p:nvPr>
        </p:nvSpPr>
        <p:spPr/>
        <p:txBody>
          <a:bodyPr/>
          <a:lstStyle/>
          <a:p>
            <a:r>
              <a:rPr lang="en-US" dirty="0" smtClean="0"/>
              <a:t>IRA Conversions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52252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33</a:t>
            </a:fld>
            <a:endParaRPr lang="en-US" dirty="0"/>
          </a:p>
        </p:txBody>
      </p:sp>
      <p:sp>
        <p:nvSpPr>
          <p:cNvPr id="52227" name="Content Placeholder 5"/>
          <p:cNvSpPr>
            <a:spLocks noGrp="1"/>
          </p:cNvSpPr>
          <p:nvPr>
            <p:ph sz="quarter" idx="12"/>
          </p:nvPr>
        </p:nvSpPr>
        <p:spPr/>
        <p:txBody>
          <a:bodyPr>
            <a:normAutofit/>
          </a:bodyPr>
          <a:lstStyle/>
          <a:p>
            <a:r>
              <a:rPr lang="en-US" altLang="en-US" dirty="0" smtClean="0"/>
              <a:t>Qualified charitable distribution (QCD) done correctly</a:t>
            </a:r>
          </a:p>
          <a:p>
            <a:pPr lvl="1"/>
            <a:r>
              <a:rPr lang="en-US" altLang="en-US" dirty="0" smtClean="0"/>
              <a:t>Distribution </a:t>
            </a:r>
            <a:r>
              <a:rPr lang="en-US" altLang="en-US" dirty="0"/>
              <a:t>is not income </a:t>
            </a:r>
            <a:endParaRPr lang="en-US" altLang="en-US" dirty="0" smtClean="0"/>
          </a:p>
          <a:p>
            <a:pPr lvl="1"/>
            <a:r>
              <a:rPr lang="en-US" altLang="en-US" dirty="0" smtClean="0"/>
              <a:t>No </a:t>
            </a:r>
            <a:r>
              <a:rPr lang="en-US" altLang="en-US" dirty="0"/>
              <a:t>deduction for</a:t>
            </a:r>
            <a:r>
              <a:rPr lang="en-US" altLang="en-US" dirty="0" smtClean="0"/>
              <a:t> charitable </a:t>
            </a:r>
            <a:r>
              <a:rPr lang="en-US" altLang="en-US" dirty="0"/>
              <a:t>contribution</a:t>
            </a:r>
          </a:p>
          <a:p>
            <a:pPr lvl="1">
              <a:buFont typeface="Wingdings" panose="05000000000000000000" pitchFamily="2" charset="2"/>
              <a:buChar char="Ø"/>
            </a:pPr>
            <a:r>
              <a:rPr lang="en-US" altLang="en-US" dirty="0" smtClean="0"/>
              <a:t>AGI not inflated for tax purposes or Medicare premiums</a:t>
            </a:r>
            <a:endParaRPr lang="en-US" altLang="en-US" dirty="0"/>
          </a:p>
          <a:p>
            <a:r>
              <a:rPr lang="en-US" altLang="en-US" dirty="0" smtClean="0"/>
              <a:t>QCD </a:t>
            </a:r>
            <a:r>
              <a:rPr lang="en-US" altLang="en-US" dirty="0"/>
              <a:t>counts towards the taxpayer’s required minimum distribution (RMD)</a:t>
            </a:r>
          </a:p>
          <a:p>
            <a:endParaRPr lang="en-US" altLang="en-US" dirty="0"/>
          </a:p>
        </p:txBody>
      </p:sp>
      <p:sp>
        <p:nvSpPr>
          <p:cNvPr id="5" name="Title 4"/>
          <p:cNvSpPr>
            <a:spLocks noGrp="1"/>
          </p:cNvSpPr>
          <p:nvPr>
            <p:ph type="title"/>
          </p:nvPr>
        </p:nvSpPr>
        <p:spPr>
          <a:xfrm>
            <a:off x="1066803" y="28835"/>
            <a:ext cx="10972797" cy="1143000"/>
          </a:xfrm>
        </p:spPr>
        <p:txBody>
          <a:bodyPr>
            <a:normAutofit/>
          </a:bodyPr>
          <a:lstStyle/>
          <a:p>
            <a:r>
              <a:rPr lang="en-US" dirty="0" smtClean="0"/>
              <a:t>Traditional IRA – Qualified </a:t>
            </a:r>
            <a:r>
              <a:rPr lang="en-US" dirty="0"/>
              <a:t>Charitable </a:t>
            </a:r>
            <a:r>
              <a:rPr lang="en-US" dirty="0" smtClean="0"/>
              <a:t>Distribution</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9858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34</a:t>
            </a:fld>
            <a:endParaRPr lang="en-US" dirty="0"/>
          </a:p>
        </p:txBody>
      </p:sp>
      <p:sp>
        <p:nvSpPr>
          <p:cNvPr id="37891" name="Content Placeholder 2"/>
          <p:cNvSpPr>
            <a:spLocks noGrp="1"/>
          </p:cNvSpPr>
          <p:nvPr>
            <p:ph sz="quarter" idx="12"/>
          </p:nvPr>
        </p:nvSpPr>
        <p:spPr/>
        <p:txBody>
          <a:bodyPr>
            <a:normAutofit fontScale="92500" lnSpcReduction="20000"/>
          </a:bodyPr>
          <a:lstStyle/>
          <a:p>
            <a:r>
              <a:rPr lang="en-US" altLang="en-US" dirty="0" smtClean="0"/>
              <a:t>Taxpayer </a:t>
            </a:r>
            <a:r>
              <a:rPr lang="en-US" altLang="en-US" dirty="0"/>
              <a:t>must be at least</a:t>
            </a:r>
            <a:r>
              <a:rPr lang="en-US" altLang="en-US" dirty="0" smtClean="0"/>
              <a:t> 70</a:t>
            </a:r>
            <a:r>
              <a:rPr lang="en-US" altLang="en-US" dirty="0"/>
              <a:t>½ when </a:t>
            </a:r>
            <a:r>
              <a:rPr lang="en-US" altLang="en-US" dirty="0" smtClean="0"/>
              <a:t>distribution made</a:t>
            </a:r>
            <a:endParaRPr lang="en-US" altLang="en-US" dirty="0"/>
          </a:p>
          <a:p>
            <a:r>
              <a:rPr lang="en-US" altLang="en-US" dirty="0"/>
              <a:t>QCD</a:t>
            </a:r>
            <a:r>
              <a:rPr lang="en-US" altLang="en-US" dirty="0" smtClean="0"/>
              <a:t> made directly from </a:t>
            </a:r>
            <a:r>
              <a:rPr lang="en-US" altLang="en-US" dirty="0"/>
              <a:t>IRA trustee to charity</a:t>
            </a:r>
          </a:p>
          <a:p>
            <a:r>
              <a:rPr lang="en-US" altLang="en-US" dirty="0" smtClean="0"/>
              <a:t>Taxpayer </a:t>
            </a:r>
            <a:r>
              <a:rPr lang="en-US" altLang="en-US" dirty="0"/>
              <a:t>must have same type of acknowledgement of contribution</a:t>
            </a:r>
            <a:r>
              <a:rPr lang="en-US" altLang="en-US" dirty="0" smtClean="0"/>
              <a:t> needed </a:t>
            </a:r>
            <a:r>
              <a:rPr lang="en-US" altLang="en-US" dirty="0"/>
              <a:t>to claim</a:t>
            </a:r>
            <a:r>
              <a:rPr lang="en-US" altLang="en-US" dirty="0" smtClean="0"/>
              <a:t> charitable contribution deduction</a:t>
            </a:r>
          </a:p>
          <a:p>
            <a:r>
              <a:rPr lang="en-US" altLang="en-US" dirty="0"/>
              <a:t>Maximum annual exclusion </a:t>
            </a:r>
            <a:r>
              <a:rPr lang="en-US" altLang="en-US" dirty="0" smtClean="0"/>
              <a:t>for a QCD </a:t>
            </a:r>
            <a:r>
              <a:rPr lang="en-US" altLang="en-US" dirty="0"/>
              <a:t>is $100,000</a:t>
            </a:r>
          </a:p>
          <a:p>
            <a:r>
              <a:rPr lang="en-US" altLang="en-US" dirty="0" smtClean="0"/>
              <a:t>On </a:t>
            </a:r>
            <a:r>
              <a:rPr lang="en-US" altLang="en-US" dirty="0"/>
              <a:t>joint return, spouse can also have a QCD and exclude up to $</a:t>
            </a:r>
            <a:r>
              <a:rPr lang="en-US" altLang="en-US" dirty="0" smtClean="0"/>
              <a:t>100,000 (max total of $200,000)</a:t>
            </a:r>
            <a:endParaRPr lang="en-US" altLang="en-US" dirty="0"/>
          </a:p>
          <a:p>
            <a:endParaRPr lang="en-US" altLang="en-US" dirty="0"/>
          </a:p>
          <a:p>
            <a:endParaRPr lang="en-US" altLang="en-US" dirty="0"/>
          </a:p>
        </p:txBody>
      </p:sp>
      <p:sp>
        <p:nvSpPr>
          <p:cNvPr id="2" name="Title 1"/>
          <p:cNvSpPr>
            <a:spLocks noGrp="1"/>
          </p:cNvSpPr>
          <p:nvPr>
            <p:ph type="title"/>
          </p:nvPr>
        </p:nvSpPr>
        <p:spPr/>
        <p:txBody>
          <a:bodyPr>
            <a:normAutofit/>
          </a:bodyPr>
          <a:lstStyle/>
          <a:p>
            <a:r>
              <a:rPr lang="en-US" dirty="0" smtClean="0"/>
              <a:t>Traditional IRA – QCD Rules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2433332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solidFill>
                  <a:prstClr val="black">
                    <a:tint val="75000"/>
                  </a:prstClr>
                </a:solidFill>
              </a:rPr>
              <a:t>NTTC Training – TY2018</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338ED3A5-5DFD-4230-BB90-0044010B1AE1}" type="slidenum">
              <a:rPr lang="en-US" smtClean="0">
                <a:solidFill>
                  <a:prstClr val="black">
                    <a:tint val="75000"/>
                  </a:prstClr>
                </a:solidFill>
              </a:rPr>
              <a:pPr/>
              <a:t>35</a:t>
            </a:fld>
            <a:endParaRPr lang="en-US" dirty="0">
              <a:solidFill>
                <a:prstClr val="black">
                  <a:tint val="75000"/>
                </a:prstClr>
              </a:solidFill>
            </a:endParaRPr>
          </a:p>
        </p:txBody>
      </p:sp>
      <p:sp>
        <p:nvSpPr>
          <p:cNvPr id="4" name="Content Placeholder 3"/>
          <p:cNvSpPr>
            <a:spLocks noGrp="1"/>
          </p:cNvSpPr>
          <p:nvPr>
            <p:ph sz="quarter" idx="12"/>
          </p:nvPr>
        </p:nvSpPr>
        <p:spPr/>
        <p:txBody>
          <a:bodyPr>
            <a:normAutofit fontScale="92500" lnSpcReduction="10000"/>
          </a:bodyPr>
          <a:lstStyle/>
          <a:p>
            <a:r>
              <a:rPr lang="en-US" dirty="0" smtClean="0"/>
              <a:t>One-in-a-lifetime transfer from IRA to HSA</a:t>
            </a:r>
          </a:p>
          <a:p>
            <a:r>
              <a:rPr lang="en-US" dirty="0" smtClean="0"/>
              <a:t>If done right:</a:t>
            </a:r>
          </a:p>
          <a:p>
            <a:pPr lvl="1"/>
            <a:r>
              <a:rPr lang="en-US" altLang="en-US" dirty="0" smtClean="0"/>
              <a:t>Distribution </a:t>
            </a:r>
            <a:r>
              <a:rPr lang="en-US" altLang="en-US" dirty="0"/>
              <a:t>is not income </a:t>
            </a:r>
          </a:p>
          <a:p>
            <a:pPr lvl="1"/>
            <a:r>
              <a:rPr lang="en-US" altLang="en-US" dirty="0"/>
              <a:t>No deduction for</a:t>
            </a:r>
            <a:r>
              <a:rPr lang="en-US" altLang="en-US" dirty="0" smtClean="0"/>
              <a:t> HSA contribution</a:t>
            </a:r>
          </a:p>
          <a:p>
            <a:pPr lvl="1">
              <a:buFont typeface="Wingdings" panose="05000000000000000000" pitchFamily="2" charset="2"/>
              <a:buChar char="Ø"/>
            </a:pPr>
            <a:r>
              <a:rPr lang="en-US" altLang="en-US" dirty="0"/>
              <a:t>AGI is not inflated for tax purposes or for Medicare </a:t>
            </a:r>
            <a:r>
              <a:rPr lang="en-US" altLang="en-US" dirty="0" smtClean="0"/>
              <a:t>premiums</a:t>
            </a:r>
          </a:p>
          <a:p>
            <a:pPr>
              <a:buFont typeface="Wingdings" panose="05000000000000000000" pitchFamily="2" charset="2"/>
              <a:buChar char="Ø"/>
            </a:pPr>
            <a:r>
              <a:rPr lang="en-US" altLang="en-US" b="1" dirty="0" smtClean="0"/>
              <a:t>Out of scope </a:t>
            </a:r>
            <a:r>
              <a:rPr lang="en-US" altLang="en-US" dirty="0" smtClean="0"/>
              <a:t>(and extremely rare)</a:t>
            </a:r>
            <a:endParaRPr lang="en-US" altLang="en-US" dirty="0"/>
          </a:p>
          <a:p>
            <a:pPr marL="3175" indent="0">
              <a:buNone/>
            </a:pPr>
            <a:r>
              <a:rPr lang="en-US" sz="2600" dirty="0" smtClean="0"/>
              <a:t>* Health Savings Account – optional certification available</a:t>
            </a:r>
            <a:endParaRPr lang="en-US" sz="2600" dirty="0"/>
          </a:p>
        </p:txBody>
      </p:sp>
      <p:sp>
        <p:nvSpPr>
          <p:cNvPr id="5" name="Title 4"/>
          <p:cNvSpPr>
            <a:spLocks noGrp="1"/>
          </p:cNvSpPr>
          <p:nvPr>
            <p:ph type="title"/>
          </p:nvPr>
        </p:nvSpPr>
        <p:spPr/>
        <p:txBody>
          <a:bodyPr/>
          <a:lstStyle/>
          <a:p>
            <a:r>
              <a:rPr lang="en-US" dirty="0" smtClean="0"/>
              <a:t>Traditional IRA – HSA* Funding Distribution</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175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solidFill>
                  <a:prstClr val="black">
                    <a:tint val="75000"/>
                  </a:prstClr>
                </a:solidFill>
              </a:rPr>
              <a:t>NTTC Training – TY2018</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338ED3A5-5DFD-4230-BB90-0044010B1AE1}" type="slidenum">
              <a:rPr lang="en-US" smtClean="0">
                <a:solidFill>
                  <a:prstClr val="black">
                    <a:tint val="75000"/>
                  </a:prstClr>
                </a:solidFill>
              </a:rPr>
              <a:pPr/>
              <a:t>36</a:t>
            </a:fld>
            <a:endParaRPr lang="en-US" dirty="0">
              <a:solidFill>
                <a:prstClr val="black">
                  <a:tint val="75000"/>
                </a:prstClr>
              </a:solidFill>
            </a:endParaRPr>
          </a:p>
        </p:txBody>
      </p:sp>
      <p:sp>
        <p:nvSpPr>
          <p:cNvPr id="4" name="Content Placeholder 3"/>
          <p:cNvSpPr>
            <a:spLocks noGrp="1"/>
          </p:cNvSpPr>
          <p:nvPr>
            <p:ph sz="quarter" idx="12"/>
          </p:nvPr>
        </p:nvSpPr>
        <p:spPr/>
        <p:txBody>
          <a:bodyPr/>
          <a:lstStyle/>
          <a:p>
            <a:r>
              <a:rPr lang="en-US" dirty="0" smtClean="0"/>
              <a:t>IRA loss occurs when all amounts from all traditional IRAs have been distributed and left with unrecovered basis</a:t>
            </a:r>
          </a:p>
          <a:p>
            <a:r>
              <a:rPr lang="en-US" dirty="0" smtClean="0"/>
              <a:t>Unable to claim the loss on Sch A Miscellaneous Deductions subject to 2% (suspended 2018-2025)</a:t>
            </a:r>
          </a:p>
          <a:p>
            <a:r>
              <a:rPr lang="en-US" dirty="0" smtClean="0"/>
              <a:t>Check is state allows loss in 2018</a:t>
            </a:r>
            <a:endParaRPr lang="en-US" dirty="0"/>
          </a:p>
        </p:txBody>
      </p:sp>
      <p:sp>
        <p:nvSpPr>
          <p:cNvPr id="5" name="Title 4"/>
          <p:cNvSpPr>
            <a:spLocks noGrp="1"/>
          </p:cNvSpPr>
          <p:nvPr>
            <p:ph type="title"/>
          </p:nvPr>
        </p:nvSpPr>
        <p:spPr/>
        <p:txBody>
          <a:bodyPr/>
          <a:lstStyle/>
          <a:p>
            <a:r>
              <a:rPr lang="en-US" dirty="0" smtClean="0"/>
              <a:t>Loss on Termination of Traditional IRA</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51794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solidFill>
                  <a:prstClr val="black">
                    <a:tint val="75000"/>
                  </a:prstClr>
                </a:solidFill>
              </a:rPr>
              <a:t>NTTC Training – TY2018</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338ED3A5-5DFD-4230-BB90-0044010B1AE1}" type="slidenum">
              <a:rPr lang="en-US" smtClean="0">
                <a:solidFill>
                  <a:prstClr val="black">
                    <a:tint val="75000"/>
                  </a:prstClr>
                </a:solidFill>
              </a:rPr>
              <a:pPr/>
              <a:t>37</a:t>
            </a:fld>
            <a:endParaRPr lang="en-US" dirty="0">
              <a:solidFill>
                <a:prstClr val="black">
                  <a:tint val="75000"/>
                </a:prstClr>
              </a:solidFill>
            </a:endParaRPr>
          </a:p>
        </p:txBody>
      </p:sp>
      <p:sp>
        <p:nvSpPr>
          <p:cNvPr id="4" name="Content Placeholder 3"/>
          <p:cNvSpPr>
            <a:spLocks noGrp="1"/>
          </p:cNvSpPr>
          <p:nvPr>
            <p:ph sz="quarter" idx="12"/>
          </p:nvPr>
        </p:nvSpPr>
        <p:spPr>
          <a:xfrm>
            <a:off x="1278833" y="1761432"/>
            <a:ext cx="9753600" cy="4334567"/>
          </a:xfrm>
        </p:spPr>
        <p:txBody>
          <a:bodyPr>
            <a:normAutofit/>
          </a:bodyPr>
          <a:lstStyle/>
          <a:p>
            <a:r>
              <a:rPr lang="en-US" dirty="0" smtClean="0"/>
              <a:t>Loss occurs when all amounts from all Roth IRAs have been distributed and left with unrecovered basis</a:t>
            </a:r>
          </a:p>
          <a:p>
            <a:r>
              <a:rPr lang="en-US" dirty="0" smtClean="0"/>
              <a:t>Unable to claim the loss on Sch A Miscellaneous Deductions subject to 2% (suspended 2018-2025)</a:t>
            </a:r>
          </a:p>
          <a:p>
            <a:r>
              <a:rPr lang="en-US" dirty="0" smtClean="0"/>
              <a:t>Check if state allows loss in 2018</a:t>
            </a:r>
          </a:p>
          <a:p>
            <a:pPr>
              <a:buFont typeface="Wingdings" panose="05000000000000000000" pitchFamily="2" charset="2"/>
              <a:buChar char="Ø"/>
            </a:pPr>
            <a:r>
              <a:rPr lang="en-US" dirty="0" smtClean="0"/>
              <a:t>Note: there is no form that tracks Roth basis. It is up to the taxpayer to keep records</a:t>
            </a:r>
            <a:endParaRPr lang="en-US" dirty="0"/>
          </a:p>
        </p:txBody>
      </p:sp>
      <p:sp>
        <p:nvSpPr>
          <p:cNvPr id="5" name="Title 4"/>
          <p:cNvSpPr>
            <a:spLocks noGrp="1"/>
          </p:cNvSpPr>
          <p:nvPr>
            <p:ph type="title"/>
          </p:nvPr>
        </p:nvSpPr>
        <p:spPr/>
        <p:txBody>
          <a:bodyPr/>
          <a:lstStyle/>
          <a:p>
            <a:r>
              <a:rPr lang="en-US" dirty="0" smtClean="0"/>
              <a:t>Loss on Termination of Roth IRA</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89803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normAutofit/>
          </a:bodyPr>
          <a:lstStyle/>
          <a:p>
            <a:endParaRPr lang="en-US" dirty="0"/>
          </a:p>
        </p:txBody>
      </p:sp>
      <p:sp>
        <p:nvSpPr>
          <p:cNvPr id="10242" name="Rectangle 2"/>
          <p:cNvSpPr>
            <a:spLocks noGrp="1" noChangeArrowheads="1"/>
          </p:cNvSpPr>
          <p:nvPr>
            <p:ph type="title"/>
          </p:nvPr>
        </p:nvSpPr>
        <p:spPr/>
        <p:txBody>
          <a:bodyPr/>
          <a:lstStyle/>
          <a:p>
            <a:r>
              <a:rPr lang="en-US" altLang="en-US" dirty="0"/>
              <a:t>Provisions that apply to Pension Distributions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6435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8763000" y="3"/>
            <a:ext cx="1905000"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endParaRPr lang="en-US" altLang="en-US" sz="1800" b="0" dirty="0"/>
          </a:p>
        </p:txBody>
      </p:sp>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39</a:t>
            </a:fld>
            <a:endParaRPr lang="en-US" dirty="0"/>
          </a:p>
        </p:txBody>
      </p:sp>
      <p:sp>
        <p:nvSpPr>
          <p:cNvPr id="57348" name="Content Placeholder 7"/>
          <p:cNvSpPr>
            <a:spLocks noGrp="1"/>
          </p:cNvSpPr>
          <p:nvPr>
            <p:ph sz="quarter" idx="12"/>
          </p:nvPr>
        </p:nvSpPr>
        <p:spPr/>
        <p:txBody>
          <a:bodyPr>
            <a:normAutofit/>
          </a:bodyPr>
          <a:lstStyle/>
          <a:p>
            <a:r>
              <a:rPr lang="en-US" altLang="en-US" dirty="0" smtClean="0"/>
              <a:t>Employer retirement plan</a:t>
            </a:r>
          </a:p>
          <a:p>
            <a:pPr lvl="1"/>
            <a:r>
              <a:rPr lang="en-US" altLang="en-US" dirty="0" smtClean="0"/>
              <a:t>Trust is set up by the employer funded and administered according plan documents</a:t>
            </a:r>
          </a:p>
          <a:p>
            <a:r>
              <a:rPr lang="en-US" altLang="en-US" dirty="0" smtClean="0"/>
              <a:t>Contributions can be </a:t>
            </a:r>
          </a:p>
          <a:p>
            <a:pPr lvl="1"/>
            <a:r>
              <a:rPr lang="en-US" altLang="en-US" dirty="0" smtClean="0"/>
              <a:t>By employer</a:t>
            </a:r>
          </a:p>
          <a:p>
            <a:pPr lvl="1"/>
            <a:r>
              <a:rPr lang="en-US" altLang="en-US" dirty="0" smtClean="0"/>
              <a:t>By employee (before or after tax)</a:t>
            </a:r>
          </a:p>
          <a:p>
            <a:pPr lvl="1"/>
            <a:r>
              <a:rPr lang="en-US" altLang="en-US" dirty="0" smtClean="0"/>
              <a:t>Both</a:t>
            </a:r>
          </a:p>
          <a:p>
            <a:endParaRPr lang="en-US" altLang="en-US" dirty="0" smtClean="0"/>
          </a:p>
          <a:p>
            <a:endParaRPr lang="en-US" altLang="en-US" dirty="0"/>
          </a:p>
        </p:txBody>
      </p:sp>
      <p:sp>
        <p:nvSpPr>
          <p:cNvPr id="11267" name="Title 6"/>
          <p:cNvSpPr>
            <a:spLocks noGrp="1"/>
          </p:cNvSpPr>
          <p:nvPr>
            <p:ph type="title"/>
          </p:nvPr>
        </p:nvSpPr>
        <p:spPr/>
        <p:txBody>
          <a:bodyPr/>
          <a:lstStyle/>
          <a:p>
            <a:r>
              <a:rPr lang="en-US" dirty="0" smtClean="0"/>
              <a:t>Employer Retirement Plans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587437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normAutofit/>
          </a:bodyPr>
          <a:lstStyle/>
          <a:p>
            <a:r>
              <a:rPr lang="en-US" dirty="0" smtClean="0"/>
              <a:t>a.k.a. taxable income, maybe</a:t>
            </a:r>
            <a:endParaRPr lang="en-US" dirty="0"/>
          </a:p>
        </p:txBody>
      </p:sp>
      <p:sp>
        <p:nvSpPr>
          <p:cNvPr id="10242" name="Rectangle 2"/>
          <p:cNvSpPr>
            <a:spLocks noGrp="1" noChangeArrowheads="1"/>
          </p:cNvSpPr>
          <p:nvPr>
            <p:ph type="title"/>
          </p:nvPr>
        </p:nvSpPr>
        <p:spPr/>
        <p:txBody>
          <a:bodyPr>
            <a:normAutofit/>
          </a:bodyPr>
          <a:lstStyle/>
          <a:p>
            <a:r>
              <a:rPr lang="en-US" altLang="en-US" dirty="0" smtClean="0"/>
              <a:t>Distributions</a:t>
            </a:r>
            <a:endParaRPr lang="en-US"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5935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8763000" y="3"/>
            <a:ext cx="1905000"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endParaRPr lang="en-US" altLang="en-US" sz="1800" b="0" dirty="0"/>
          </a:p>
        </p:txBody>
      </p:sp>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40</a:t>
            </a:fld>
            <a:endParaRPr lang="en-US" dirty="0"/>
          </a:p>
        </p:txBody>
      </p:sp>
      <p:sp>
        <p:nvSpPr>
          <p:cNvPr id="57348" name="Content Placeholder 7"/>
          <p:cNvSpPr>
            <a:spLocks noGrp="1"/>
          </p:cNvSpPr>
          <p:nvPr>
            <p:ph sz="quarter" idx="12"/>
          </p:nvPr>
        </p:nvSpPr>
        <p:spPr/>
        <p:txBody>
          <a:bodyPr>
            <a:normAutofit lnSpcReduction="10000"/>
          </a:bodyPr>
          <a:lstStyle/>
          <a:p>
            <a:r>
              <a:rPr lang="en-US" altLang="en-US" dirty="0" smtClean="0"/>
              <a:t>Distributions governed by plan document can be at:</a:t>
            </a:r>
          </a:p>
          <a:p>
            <a:pPr lvl="1"/>
            <a:r>
              <a:rPr lang="en-US" altLang="en-US" dirty="0" smtClean="0"/>
              <a:t>Retirement</a:t>
            </a:r>
          </a:p>
          <a:p>
            <a:pPr lvl="1"/>
            <a:r>
              <a:rPr lang="en-US" altLang="en-US" dirty="0" smtClean="0"/>
              <a:t>Disability (prior to retirement age)</a:t>
            </a:r>
          </a:p>
          <a:p>
            <a:pPr lvl="1"/>
            <a:r>
              <a:rPr lang="en-US" altLang="en-US" dirty="0" smtClean="0"/>
              <a:t>Death</a:t>
            </a:r>
          </a:p>
          <a:p>
            <a:pPr lvl="1"/>
            <a:r>
              <a:rPr lang="en-US" altLang="en-US" dirty="0" smtClean="0"/>
              <a:t>Separation of service, other than retirement</a:t>
            </a:r>
          </a:p>
          <a:p>
            <a:r>
              <a:rPr lang="en-US" altLang="en-US" dirty="0" smtClean="0"/>
              <a:t>Trustee handles all distributions </a:t>
            </a:r>
          </a:p>
          <a:p>
            <a:pPr>
              <a:buFont typeface="Wingdings" panose="05000000000000000000" pitchFamily="2" charset="2"/>
              <a:buChar char="Ø"/>
            </a:pPr>
            <a:r>
              <a:rPr lang="en-US" altLang="en-US" dirty="0" smtClean="0"/>
              <a:t>Distributions reported on tax return</a:t>
            </a:r>
          </a:p>
          <a:p>
            <a:endParaRPr lang="en-US" altLang="en-US" dirty="0" smtClean="0"/>
          </a:p>
          <a:p>
            <a:endParaRPr lang="en-US" altLang="en-US" dirty="0"/>
          </a:p>
        </p:txBody>
      </p:sp>
      <p:sp>
        <p:nvSpPr>
          <p:cNvPr id="11267" name="Title 6"/>
          <p:cNvSpPr>
            <a:spLocks noGrp="1"/>
          </p:cNvSpPr>
          <p:nvPr>
            <p:ph type="title"/>
          </p:nvPr>
        </p:nvSpPr>
        <p:spPr/>
        <p:txBody>
          <a:bodyPr>
            <a:normAutofit/>
          </a:bodyPr>
          <a:lstStyle/>
          <a:p>
            <a:r>
              <a:rPr lang="en-US" dirty="0" smtClean="0"/>
              <a:t>Employer Retirement Plan (cont.)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06246747"/>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8763000" y="3"/>
            <a:ext cx="1905000"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endParaRPr lang="en-US" altLang="en-US" sz="1800" b="0" dirty="0"/>
          </a:p>
        </p:txBody>
      </p:sp>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41</a:t>
            </a:fld>
            <a:endParaRPr lang="en-US" dirty="0"/>
          </a:p>
        </p:txBody>
      </p:sp>
      <p:sp>
        <p:nvSpPr>
          <p:cNvPr id="57348" name="Content Placeholder 7"/>
          <p:cNvSpPr>
            <a:spLocks noGrp="1"/>
          </p:cNvSpPr>
          <p:nvPr>
            <p:ph sz="quarter" idx="12"/>
          </p:nvPr>
        </p:nvSpPr>
        <p:spPr/>
        <p:txBody>
          <a:bodyPr>
            <a:normAutofit lnSpcReduction="10000"/>
          </a:bodyPr>
          <a:lstStyle/>
          <a:p>
            <a:r>
              <a:rPr lang="en-US" altLang="en-US" dirty="0" smtClean="0"/>
              <a:t>Annuities are payments under a tax-advantaged contract from insurance company, trust company or individual</a:t>
            </a:r>
          </a:p>
          <a:p>
            <a:r>
              <a:rPr lang="en-US" altLang="en-US" dirty="0" smtClean="0"/>
              <a:t>Retirement plan can buy annuity for retiree</a:t>
            </a:r>
          </a:p>
          <a:p>
            <a:pPr lvl="1"/>
            <a:r>
              <a:rPr lang="en-US" altLang="en-US" dirty="0" smtClean="0"/>
              <a:t>Can be from an IRA</a:t>
            </a:r>
          </a:p>
          <a:p>
            <a:r>
              <a:rPr lang="en-US" altLang="en-US" dirty="0" smtClean="0"/>
              <a:t>Annuity distributions usually fully taxable</a:t>
            </a:r>
          </a:p>
          <a:p>
            <a:r>
              <a:rPr lang="en-US" altLang="en-US" dirty="0" smtClean="0"/>
              <a:t>If basis in annuity, portion not taxable</a:t>
            </a:r>
          </a:p>
          <a:p>
            <a:endParaRPr lang="en-US" altLang="en-US" dirty="0"/>
          </a:p>
        </p:txBody>
      </p:sp>
      <p:sp>
        <p:nvSpPr>
          <p:cNvPr id="11267" name="Title 6"/>
          <p:cNvSpPr>
            <a:spLocks noGrp="1"/>
          </p:cNvSpPr>
          <p:nvPr>
            <p:ph type="title"/>
          </p:nvPr>
        </p:nvSpPr>
        <p:spPr/>
        <p:txBody>
          <a:bodyPr/>
          <a:lstStyle/>
          <a:p>
            <a:r>
              <a:rPr lang="en-US" dirty="0" smtClean="0"/>
              <a:t>Annuities</a:t>
            </a:r>
            <a:endParaRPr lang="en-US" dirty="0"/>
          </a:p>
        </p:txBody>
      </p:sp>
      <p:sp>
        <p:nvSpPr>
          <p:cNvPr id="2" name="Rectangle 1"/>
          <p:cNvSpPr/>
          <p:nvPr/>
        </p:nvSpPr>
        <p:spPr>
          <a:xfrm>
            <a:off x="9829800" y="1171835"/>
            <a:ext cx="1828800" cy="428365"/>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t>Pub 17 Ch 10</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14182816"/>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8763000" y="3"/>
            <a:ext cx="1905000"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endParaRPr lang="en-US" altLang="en-US" sz="1800" b="0" dirty="0"/>
          </a:p>
        </p:txBody>
      </p:sp>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42</a:t>
            </a:fld>
            <a:endParaRPr lang="en-US" dirty="0"/>
          </a:p>
        </p:txBody>
      </p:sp>
      <p:sp>
        <p:nvSpPr>
          <p:cNvPr id="57348" name="Content Placeholder 7"/>
          <p:cNvSpPr>
            <a:spLocks noGrp="1"/>
          </p:cNvSpPr>
          <p:nvPr>
            <p:ph sz="quarter" idx="12"/>
          </p:nvPr>
        </p:nvSpPr>
        <p:spPr/>
        <p:txBody>
          <a:bodyPr/>
          <a:lstStyle/>
          <a:p>
            <a:r>
              <a:rPr lang="en-US" altLang="en-US" dirty="0" smtClean="0"/>
              <a:t>“Pension distributions” refer to employer plan and annuity distributions </a:t>
            </a:r>
          </a:p>
          <a:p>
            <a:pPr lvl="1"/>
            <a:r>
              <a:rPr lang="en-US" altLang="en-US" dirty="0" smtClean="0"/>
              <a:t>To differentiate from IRA distributions</a:t>
            </a:r>
          </a:p>
          <a:p>
            <a:endParaRPr lang="en-US" altLang="en-US" dirty="0"/>
          </a:p>
        </p:txBody>
      </p:sp>
      <p:sp>
        <p:nvSpPr>
          <p:cNvPr id="11267" name="Title 6"/>
          <p:cNvSpPr>
            <a:spLocks noGrp="1"/>
          </p:cNvSpPr>
          <p:nvPr>
            <p:ph type="title"/>
          </p:nvPr>
        </p:nvSpPr>
        <p:spPr/>
        <p:txBody>
          <a:bodyPr/>
          <a:lstStyle/>
          <a:p>
            <a:r>
              <a:rPr lang="en-US" dirty="0" smtClean="0"/>
              <a:t>Pension Distributions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57936163"/>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43</a:t>
            </a:fld>
            <a:endParaRPr lang="en-US" dirty="0"/>
          </a:p>
        </p:txBody>
      </p:sp>
      <p:sp>
        <p:nvSpPr>
          <p:cNvPr id="58371" name="Content Placeholder 2"/>
          <p:cNvSpPr>
            <a:spLocks noGrp="1"/>
          </p:cNvSpPr>
          <p:nvPr>
            <p:ph sz="quarter" idx="12"/>
          </p:nvPr>
        </p:nvSpPr>
        <p:spPr>
          <a:xfrm>
            <a:off x="1278833" y="1761432"/>
            <a:ext cx="9753600" cy="4258367"/>
          </a:xfrm>
        </p:spPr>
        <p:txBody>
          <a:bodyPr>
            <a:normAutofit/>
          </a:bodyPr>
          <a:lstStyle/>
          <a:p>
            <a:r>
              <a:rPr lang="en-US" altLang="en-US" dirty="0" smtClean="0"/>
              <a:t>Form 1099-R IRA </a:t>
            </a:r>
            <a:r>
              <a:rPr lang="en-US" altLang="en-US" dirty="0"/>
              <a:t>box </a:t>
            </a:r>
            <a:r>
              <a:rPr lang="en-US" altLang="en-US" b="1" dirty="0"/>
              <a:t>not </a:t>
            </a:r>
            <a:r>
              <a:rPr lang="en-US" altLang="en-US" dirty="0"/>
              <a:t>checked</a:t>
            </a:r>
            <a:r>
              <a:rPr lang="en-US" altLang="en-US" dirty="0" smtClean="0"/>
              <a:t>:</a:t>
            </a:r>
          </a:p>
          <a:p>
            <a:pPr lvl="1"/>
            <a:r>
              <a:rPr lang="en-US" altLang="en-US" dirty="0" smtClean="0"/>
              <a:t>Taxable amount provided input as reported</a:t>
            </a:r>
          </a:p>
          <a:p>
            <a:pPr lvl="1"/>
            <a:r>
              <a:rPr lang="en-US" altLang="en-US" dirty="0" smtClean="0"/>
              <a:t>Taxable amount is not provided (Box 2a is blank) check for employee contribution</a:t>
            </a:r>
          </a:p>
          <a:p>
            <a:pPr lvl="2"/>
            <a:r>
              <a:rPr lang="en-US" altLang="en-US" dirty="0" smtClean="0"/>
              <a:t>Use </a:t>
            </a:r>
            <a:r>
              <a:rPr lang="en-US" altLang="en-US" b="1" dirty="0" smtClean="0"/>
              <a:t>simplified method</a:t>
            </a:r>
            <a:r>
              <a:rPr lang="en-US" altLang="en-US" dirty="0" smtClean="0"/>
              <a:t> to calculate taxable amount</a:t>
            </a:r>
            <a:endParaRPr lang="en-US" altLang="en-US" b="1" dirty="0" smtClean="0"/>
          </a:p>
          <a:p>
            <a:pPr>
              <a:buFont typeface="Wingdings" panose="05000000000000000000" pitchFamily="2" charset="2"/>
              <a:buChar char="Ø"/>
            </a:pPr>
            <a:r>
              <a:rPr lang="en-US" altLang="en-US" sz="2600" dirty="0" smtClean="0"/>
              <a:t>Special rules for disability pensions and other special cases discussed later</a:t>
            </a:r>
          </a:p>
          <a:p>
            <a:pPr lvl="2"/>
            <a:endParaRPr lang="en-US" altLang="en-US" sz="1900" dirty="0"/>
          </a:p>
        </p:txBody>
      </p:sp>
      <p:sp>
        <p:nvSpPr>
          <p:cNvPr id="2" name="Title 1"/>
          <p:cNvSpPr>
            <a:spLocks noGrp="1"/>
          </p:cNvSpPr>
          <p:nvPr>
            <p:ph type="title"/>
          </p:nvPr>
        </p:nvSpPr>
        <p:spPr/>
        <p:txBody>
          <a:bodyPr/>
          <a:lstStyle/>
          <a:p>
            <a:r>
              <a:rPr lang="en-US" dirty="0" smtClean="0"/>
              <a:t>Intake and Interview</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61360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44</a:t>
            </a:fld>
            <a:endParaRPr lang="en-US" dirty="0"/>
          </a:p>
        </p:txBody>
      </p:sp>
      <p:sp>
        <p:nvSpPr>
          <p:cNvPr id="69635" name="Content Placeholder 2"/>
          <p:cNvSpPr>
            <a:spLocks noGrp="1"/>
          </p:cNvSpPr>
          <p:nvPr>
            <p:ph sz="quarter" idx="12"/>
          </p:nvPr>
        </p:nvSpPr>
        <p:spPr/>
        <p:txBody>
          <a:bodyPr>
            <a:normAutofit/>
          </a:bodyPr>
          <a:lstStyle/>
          <a:p>
            <a:r>
              <a:rPr lang="en-US" altLang="en-US" dirty="0" smtClean="0"/>
              <a:t>Simplified method calculation requires</a:t>
            </a:r>
          </a:p>
          <a:p>
            <a:pPr lvl="1"/>
            <a:r>
              <a:rPr lang="en-US" altLang="en-US" dirty="0" smtClean="0"/>
              <a:t>Gross distribution amount</a:t>
            </a:r>
          </a:p>
          <a:p>
            <a:pPr lvl="1"/>
            <a:r>
              <a:rPr lang="en-US" altLang="en-US" dirty="0" smtClean="0"/>
              <a:t>Cost in plan (total contributions)</a:t>
            </a:r>
          </a:p>
          <a:p>
            <a:pPr lvl="1"/>
            <a:r>
              <a:rPr lang="en-US" altLang="en-US" dirty="0" smtClean="0"/>
              <a:t>Annuity start date – refer to last year’s return and use a good interview </a:t>
            </a:r>
          </a:p>
          <a:p>
            <a:pPr lvl="1"/>
            <a:r>
              <a:rPr lang="en-US" altLang="en-US" dirty="0" smtClean="0"/>
              <a:t>Single-life or multiple-life annuity (aka joint/survivor)</a:t>
            </a:r>
          </a:p>
        </p:txBody>
      </p:sp>
      <p:sp>
        <p:nvSpPr>
          <p:cNvPr id="8194" name="Title 1"/>
          <p:cNvSpPr>
            <a:spLocks noGrp="1"/>
          </p:cNvSpPr>
          <p:nvPr>
            <p:ph type="title"/>
          </p:nvPr>
        </p:nvSpPr>
        <p:spPr/>
        <p:txBody>
          <a:bodyPr/>
          <a:lstStyle/>
          <a:p>
            <a:r>
              <a:rPr lang="en-US" dirty="0" smtClean="0"/>
              <a:t>Simplified Method</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071112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45</a:t>
            </a:fld>
            <a:endParaRPr lang="en-US" dirty="0"/>
          </a:p>
        </p:txBody>
      </p:sp>
      <p:sp>
        <p:nvSpPr>
          <p:cNvPr id="69635" name="Content Placeholder 2"/>
          <p:cNvSpPr>
            <a:spLocks noGrp="1"/>
          </p:cNvSpPr>
          <p:nvPr>
            <p:ph sz="quarter" idx="12"/>
          </p:nvPr>
        </p:nvSpPr>
        <p:spPr/>
        <p:txBody>
          <a:bodyPr>
            <a:normAutofit fontScale="92500" lnSpcReduction="10000"/>
          </a:bodyPr>
          <a:lstStyle/>
          <a:p>
            <a:r>
              <a:rPr lang="en-US" altLang="en-US" dirty="0" smtClean="0"/>
              <a:t>Additional information required</a:t>
            </a:r>
          </a:p>
          <a:p>
            <a:pPr lvl="1"/>
            <a:r>
              <a:rPr lang="en-US" altLang="en-US" dirty="0" smtClean="0"/>
              <a:t>Age – Annuitant’s age on date annuity began*</a:t>
            </a:r>
          </a:p>
          <a:p>
            <a:pPr lvl="2"/>
            <a:r>
              <a:rPr lang="en-US" altLang="en-US" dirty="0" smtClean="0"/>
              <a:t>Spouse’s age if joint/survivor annuity is selected</a:t>
            </a:r>
          </a:p>
          <a:p>
            <a:pPr lvl="2"/>
            <a:r>
              <a:rPr lang="en-US" altLang="en-US" dirty="0" smtClean="0"/>
              <a:t>Note if annuity starting date is before or after taxpayer’s birthday for that year</a:t>
            </a:r>
          </a:p>
          <a:p>
            <a:pPr lvl="1"/>
            <a:r>
              <a:rPr lang="en-US" altLang="en-US" dirty="0" smtClean="0"/>
              <a:t>Amounts previously recovered</a:t>
            </a:r>
          </a:p>
          <a:p>
            <a:pPr lvl="1"/>
            <a:r>
              <a:rPr lang="en-US" altLang="en-US" dirty="0" smtClean="0"/>
              <a:t>Number of months paid in previous years</a:t>
            </a:r>
          </a:p>
          <a:p>
            <a:pPr marL="576262" lvl="1" indent="0">
              <a:buNone/>
            </a:pPr>
            <a:r>
              <a:rPr lang="en-US" altLang="en-US" dirty="0"/>
              <a:t>*	If taxpayer did not start receiving annuity before</a:t>
            </a:r>
            <a:r>
              <a:rPr lang="en-US" altLang="en-US" dirty="0" smtClean="0"/>
              <a:t> death </a:t>
            </a:r>
            <a:r>
              <a:rPr lang="en-US" altLang="en-US" dirty="0"/>
              <a:t>then</a:t>
            </a:r>
            <a:r>
              <a:rPr lang="en-US" altLang="en-US" dirty="0" smtClean="0"/>
              <a:t> spouse’s </a:t>
            </a:r>
            <a:r>
              <a:rPr lang="en-US" altLang="en-US" dirty="0"/>
              <a:t>age when started drawing the annuity is used</a:t>
            </a:r>
          </a:p>
        </p:txBody>
      </p:sp>
      <p:sp>
        <p:nvSpPr>
          <p:cNvPr id="8194" name="Title 1"/>
          <p:cNvSpPr>
            <a:spLocks noGrp="1"/>
          </p:cNvSpPr>
          <p:nvPr>
            <p:ph type="title"/>
          </p:nvPr>
        </p:nvSpPr>
        <p:spPr/>
        <p:txBody>
          <a:bodyPr>
            <a:normAutofit/>
          </a:bodyPr>
          <a:lstStyle/>
          <a:p>
            <a:r>
              <a:rPr lang="en-US" dirty="0" smtClean="0"/>
              <a:t>Simplified Method</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60357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dirty="0" smtClean="0"/>
              <a:t>NTTC Training – TY2018</a:t>
            </a:r>
            <a:endParaRPr lang="en-US" dirty="0"/>
          </a:p>
        </p:txBody>
      </p:sp>
      <p:sp>
        <p:nvSpPr>
          <p:cNvPr id="7" name="Slide Number Placeholder 6"/>
          <p:cNvSpPr>
            <a:spLocks noGrp="1"/>
          </p:cNvSpPr>
          <p:nvPr>
            <p:ph type="sldNum" sz="quarter" idx="11"/>
          </p:nvPr>
        </p:nvSpPr>
        <p:spPr/>
        <p:txBody>
          <a:bodyPr/>
          <a:lstStyle/>
          <a:p>
            <a:fld id="{338ED3A5-5DFD-4230-BB90-0044010B1AE1}" type="slidenum">
              <a:rPr lang="en-US" smtClean="0"/>
              <a:pPr/>
              <a:t>46</a:t>
            </a:fld>
            <a:endParaRPr lang="en-US" dirty="0"/>
          </a:p>
        </p:txBody>
      </p:sp>
      <p:sp>
        <p:nvSpPr>
          <p:cNvPr id="5" name="Content Placeholder 4"/>
          <p:cNvSpPr>
            <a:spLocks noGrp="1"/>
          </p:cNvSpPr>
          <p:nvPr>
            <p:ph sz="quarter" idx="12"/>
          </p:nvPr>
        </p:nvSpPr>
        <p:spPr/>
        <p:txBody>
          <a:bodyPr>
            <a:normAutofit/>
          </a:bodyPr>
          <a:lstStyle/>
          <a:p>
            <a:r>
              <a:rPr lang="en-US" dirty="0" err="1" smtClean="0"/>
              <a:t>TaxSlayer</a:t>
            </a:r>
            <a:r>
              <a:rPr lang="en-US" dirty="0" smtClean="0"/>
              <a:t> calculator</a:t>
            </a:r>
          </a:p>
          <a:p>
            <a:pPr lvl="1"/>
            <a:r>
              <a:rPr lang="en-US" dirty="0" smtClean="0"/>
              <a:t>may </a:t>
            </a:r>
            <a:r>
              <a:rPr lang="en-US" dirty="0" err="1" smtClean="0"/>
              <a:t>carryforward</a:t>
            </a:r>
            <a:r>
              <a:rPr lang="en-US" dirty="0" smtClean="0"/>
              <a:t> information following year</a:t>
            </a:r>
          </a:p>
          <a:p>
            <a:r>
              <a:rPr lang="en-US" dirty="0" smtClean="0"/>
              <a:t>Bogart </a:t>
            </a:r>
            <a:r>
              <a:rPr lang="en-US" dirty="0"/>
              <a:t>Pension </a:t>
            </a:r>
            <a:r>
              <a:rPr lang="en-US" dirty="0" smtClean="0"/>
              <a:t>Calculator</a:t>
            </a:r>
            <a:endParaRPr lang="en-US" dirty="0"/>
          </a:p>
          <a:p>
            <a:pPr lvl="1"/>
            <a:r>
              <a:rPr lang="en-US" dirty="0">
                <a:hlinkClick r:id="rId3"/>
              </a:rPr>
              <a:t>http://tools.cotaxaide.org</a:t>
            </a:r>
            <a:endParaRPr lang="en-US" dirty="0"/>
          </a:p>
          <a:p>
            <a:pPr lvl="1"/>
            <a:r>
              <a:rPr lang="en-US" dirty="0"/>
              <a:t>Enter the taxable amount from completed Bogart </a:t>
            </a:r>
            <a:r>
              <a:rPr lang="en-US" dirty="0" smtClean="0"/>
              <a:t>as </a:t>
            </a:r>
            <a:r>
              <a:rPr lang="en-US" dirty="0"/>
              <a:t>1099-R taxable amount </a:t>
            </a:r>
            <a:r>
              <a:rPr lang="en-US" dirty="0" smtClean="0"/>
              <a:t>in box 2b</a:t>
            </a:r>
          </a:p>
          <a:p>
            <a:pPr lvl="1"/>
            <a:r>
              <a:rPr lang="en-US" dirty="0" smtClean="0"/>
              <a:t>Print out and include with taxpayer return</a:t>
            </a:r>
          </a:p>
        </p:txBody>
      </p:sp>
      <p:sp>
        <p:nvSpPr>
          <p:cNvPr id="2" name="Title 1"/>
          <p:cNvSpPr>
            <a:spLocks noGrp="1"/>
          </p:cNvSpPr>
          <p:nvPr>
            <p:ph type="title"/>
          </p:nvPr>
        </p:nvSpPr>
        <p:spPr/>
        <p:txBody>
          <a:bodyPr>
            <a:normAutofit/>
          </a:bodyPr>
          <a:lstStyle/>
          <a:p>
            <a:r>
              <a:rPr lang="en-US" dirty="0" smtClean="0"/>
              <a:t>Calculating Taxable Amount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912735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solidFill>
                  <a:prstClr val="black">
                    <a:tint val="75000"/>
                  </a:prstClr>
                </a:solidFill>
              </a:rPr>
              <a:t>NTTC Training – TY2018</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338ED3A5-5DFD-4230-BB90-0044010B1AE1}" type="slidenum">
              <a:rPr lang="en-US" smtClean="0">
                <a:solidFill>
                  <a:prstClr val="black">
                    <a:tint val="75000"/>
                  </a:prstClr>
                </a:solidFill>
              </a:rPr>
              <a:pPr/>
              <a:t>47</a:t>
            </a:fld>
            <a:endParaRPr lang="en-US" dirty="0">
              <a:solidFill>
                <a:prstClr val="black">
                  <a:tint val="75000"/>
                </a:prstClr>
              </a:solidFill>
            </a:endParaRPr>
          </a:p>
        </p:txBody>
      </p:sp>
      <p:sp>
        <p:nvSpPr>
          <p:cNvPr id="4" name="Content Placeholder 3"/>
          <p:cNvSpPr>
            <a:spLocks noGrp="1"/>
          </p:cNvSpPr>
          <p:nvPr>
            <p:ph sz="quarter" idx="12"/>
          </p:nvPr>
        </p:nvSpPr>
        <p:spPr/>
        <p:txBody>
          <a:bodyPr/>
          <a:lstStyle/>
          <a:p>
            <a:r>
              <a:rPr lang="en-US" dirty="0" smtClean="0"/>
              <a:t>Pension fully taxable after basis completely recovered</a:t>
            </a:r>
          </a:p>
          <a:p>
            <a:r>
              <a:rPr lang="en-US" dirty="0" smtClean="0"/>
              <a:t>Except: annuitants who retired between July 2, 1986 and December 31, 1986</a:t>
            </a:r>
          </a:p>
          <a:p>
            <a:pPr lvl="1"/>
            <a:r>
              <a:rPr lang="en-US" dirty="0" smtClean="0"/>
              <a:t>Taxable amount permanently reduced</a:t>
            </a:r>
            <a:endParaRPr lang="en-US" dirty="0"/>
          </a:p>
        </p:txBody>
      </p:sp>
      <p:sp>
        <p:nvSpPr>
          <p:cNvPr id="5" name="Title 4"/>
          <p:cNvSpPr>
            <a:spLocks noGrp="1"/>
          </p:cNvSpPr>
          <p:nvPr>
            <p:ph type="title"/>
          </p:nvPr>
        </p:nvSpPr>
        <p:spPr/>
        <p:txBody>
          <a:bodyPr/>
          <a:lstStyle/>
          <a:p>
            <a:r>
              <a:rPr lang="en-US" dirty="0" smtClean="0"/>
              <a:t>Basis Recovery</a:t>
            </a:r>
            <a:endParaRPr lang="en-US" dirty="0"/>
          </a:p>
        </p:txBody>
      </p:sp>
      <p:sp>
        <p:nvSpPr>
          <p:cNvPr id="6" name="Rectangle 5"/>
          <p:cNvSpPr/>
          <p:nvPr/>
        </p:nvSpPr>
        <p:spPr>
          <a:xfrm>
            <a:off x="7620000" y="1171835"/>
            <a:ext cx="4038600" cy="504565"/>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Pub 4012 Tab D Simplified Method</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0816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48</a:t>
            </a:fld>
            <a:endParaRPr lang="en-US" dirty="0"/>
          </a:p>
        </p:txBody>
      </p:sp>
      <p:sp>
        <p:nvSpPr>
          <p:cNvPr id="72707" name="Content Placeholder 6"/>
          <p:cNvSpPr>
            <a:spLocks noGrp="1"/>
          </p:cNvSpPr>
          <p:nvPr>
            <p:ph sz="quarter" idx="12"/>
          </p:nvPr>
        </p:nvSpPr>
        <p:spPr/>
        <p:txBody>
          <a:bodyPr/>
          <a:lstStyle/>
          <a:p>
            <a:r>
              <a:rPr lang="en-US" altLang="en-US" dirty="0" smtClean="0"/>
              <a:t>Premature distributions – same rules and penalties as IRAs … but exceptions my differ</a:t>
            </a:r>
          </a:p>
          <a:p>
            <a:pPr lvl="1"/>
            <a:r>
              <a:rPr lang="en-US" altLang="en-US" dirty="0" smtClean="0"/>
              <a:t>See Other Taxes lesson</a:t>
            </a:r>
            <a:endParaRPr lang="en-US" altLang="en-US" dirty="0"/>
          </a:p>
        </p:txBody>
      </p:sp>
      <p:sp>
        <p:nvSpPr>
          <p:cNvPr id="26626" name="Title 5"/>
          <p:cNvSpPr>
            <a:spLocks noGrp="1"/>
          </p:cNvSpPr>
          <p:nvPr>
            <p:ph type="title"/>
          </p:nvPr>
        </p:nvSpPr>
        <p:spPr/>
        <p:txBody>
          <a:bodyPr/>
          <a:lstStyle/>
          <a:p>
            <a:r>
              <a:rPr lang="en-US" dirty="0" smtClean="0"/>
              <a:t>Additional Tax on Pensions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6323597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49</a:t>
            </a:fld>
            <a:endParaRPr lang="en-US" dirty="0"/>
          </a:p>
        </p:txBody>
      </p:sp>
      <p:sp>
        <p:nvSpPr>
          <p:cNvPr id="56323" name="Rectangle 3"/>
          <p:cNvSpPr>
            <a:spLocks noGrp="1" noChangeArrowheads="1"/>
          </p:cNvSpPr>
          <p:nvPr>
            <p:ph sz="quarter" idx="12"/>
          </p:nvPr>
        </p:nvSpPr>
        <p:spPr/>
        <p:txBody>
          <a:bodyPr/>
          <a:lstStyle/>
          <a:p>
            <a:r>
              <a:rPr lang="en-US" altLang="en-US" dirty="0" smtClean="0"/>
              <a:t>1099-R </a:t>
            </a:r>
            <a:r>
              <a:rPr lang="en-US" altLang="en-US" dirty="0"/>
              <a:t>– company </a:t>
            </a:r>
            <a:r>
              <a:rPr lang="en-US" altLang="en-US" dirty="0" smtClean="0"/>
              <a:t>plans/annuities</a:t>
            </a:r>
          </a:p>
          <a:p>
            <a:r>
              <a:rPr lang="en-US" altLang="en-US" dirty="0" smtClean="0"/>
              <a:t>And variations</a:t>
            </a:r>
            <a:endParaRPr lang="en-US" altLang="en-US" dirty="0"/>
          </a:p>
          <a:p>
            <a:pPr lvl="1"/>
            <a:r>
              <a:rPr lang="en-US" altLang="en-US" dirty="0"/>
              <a:t>RRB-1099-R – (green) </a:t>
            </a:r>
            <a:r>
              <a:rPr lang="en-US" altLang="en-US" dirty="0" smtClean="0"/>
              <a:t>railroad benefit</a:t>
            </a:r>
            <a:endParaRPr lang="en-US" altLang="en-US" dirty="0"/>
          </a:p>
          <a:p>
            <a:pPr lvl="1"/>
            <a:r>
              <a:rPr lang="en-US" altLang="en-US" dirty="0"/>
              <a:t>CSA-1099-R – civil service, </a:t>
            </a:r>
            <a:r>
              <a:rPr lang="en-US" altLang="en-US" dirty="0" smtClean="0"/>
              <a:t>government</a:t>
            </a:r>
          </a:p>
          <a:p>
            <a:pPr lvl="1"/>
            <a:r>
              <a:rPr lang="en-US" altLang="en-US" dirty="0" smtClean="0"/>
              <a:t>CSF </a:t>
            </a:r>
            <a:r>
              <a:rPr lang="en-US" altLang="en-US" dirty="0"/>
              <a:t>1099-R </a:t>
            </a:r>
            <a:r>
              <a:rPr lang="en-US" altLang="en-US" dirty="0" smtClean="0"/>
              <a:t>– survivor annuity paid </a:t>
            </a:r>
            <a:r>
              <a:rPr lang="en-US" altLang="en-US" dirty="0"/>
              <a:t>(civil service retirement payments</a:t>
            </a:r>
            <a:r>
              <a:rPr lang="en-US" altLang="en-US" dirty="0" smtClean="0"/>
              <a:t>)</a:t>
            </a:r>
          </a:p>
          <a:p>
            <a:pPr lvl="1">
              <a:buFont typeface="Wingdings" panose="05000000000000000000" pitchFamily="2" charset="2"/>
              <a:buChar char="Ø"/>
            </a:pPr>
            <a:r>
              <a:rPr lang="en-US" altLang="en-US" dirty="0" smtClean="0"/>
              <a:t>Format is different and there a few nuances</a:t>
            </a:r>
            <a:endParaRPr lang="en-US" altLang="en-US" dirty="0"/>
          </a:p>
          <a:p>
            <a:pPr lvl="1"/>
            <a:endParaRPr lang="en-US" altLang="en-US" dirty="0"/>
          </a:p>
        </p:txBody>
      </p:sp>
      <p:sp>
        <p:nvSpPr>
          <p:cNvPr id="4098" name="Rectangle 2"/>
          <p:cNvSpPr>
            <a:spLocks noGrp="1" noChangeArrowheads="1"/>
          </p:cNvSpPr>
          <p:nvPr>
            <p:ph type="title"/>
          </p:nvPr>
        </p:nvSpPr>
        <p:spPr/>
        <p:txBody>
          <a:bodyPr/>
          <a:lstStyle/>
          <a:p>
            <a:r>
              <a:rPr lang="en-US" dirty="0" smtClean="0"/>
              <a:t>Pension Distribution Forms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03396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981200" y="152400"/>
            <a:ext cx="8991600" cy="5933875"/>
          </a:xfrm>
          <a:prstGeom prst="rect">
            <a:avLst/>
          </a:prstGeom>
        </p:spPr>
      </p:pic>
      <p:sp>
        <p:nvSpPr>
          <p:cNvPr id="23" name="Rectangle 22"/>
          <p:cNvSpPr/>
          <p:nvPr/>
        </p:nvSpPr>
        <p:spPr>
          <a:xfrm flipV="1">
            <a:off x="6172200" y="4572000"/>
            <a:ext cx="3352800" cy="6096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Footer Placeholder 10"/>
          <p:cNvSpPr>
            <a:spLocks noGrp="1"/>
          </p:cNvSpPr>
          <p:nvPr>
            <p:ph type="ftr" sz="quarter" idx="11"/>
          </p:nvPr>
        </p:nvSpPr>
        <p:spPr/>
        <p:txBody>
          <a:bodyPr/>
          <a:lstStyle/>
          <a:p>
            <a:r>
              <a:rPr lang="en-US" dirty="0" smtClean="0"/>
              <a:t>NTTC Training – TY2018</a:t>
            </a:r>
            <a:endParaRPr lang="en-US" dirty="0"/>
          </a:p>
        </p:txBody>
      </p:sp>
      <p:sp>
        <p:nvSpPr>
          <p:cNvPr id="13" name="Slide Number Placeholder 12"/>
          <p:cNvSpPr>
            <a:spLocks noGrp="1"/>
          </p:cNvSpPr>
          <p:nvPr>
            <p:ph type="sldNum" sz="quarter" idx="12"/>
          </p:nvPr>
        </p:nvSpPr>
        <p:spPr/>
        <p:txBody>
          <a:bodyPr/>
          <a:lstStyle/>
          <a:p>
            <a:fld id="{338ED3A5-5DFD-4230-BB90-0044010B1AE1}" type="slidenum">
              <a:rPr lang="en-US" smtClean="0"/>
              <a:pPr/>
              <a:t>5</a:t>
            </a:fld>
            <a:endParaRPr lang="en-US" dirty="0"/>
          </a:p>
        </p:txBody>
      </p:sp>
      <p:sp>
        <p:nvSpPr>
          <p:cNvPr id="9218" name="Rectangle 2"/>
          <p:cNvSpPr>
            <a:spLocks noGrp="1" noChangeArrowheads="1"/>
          </p:cNvSpPr>
          <p:nvPr>
            <p:ph type="title"/>
          </p:nvPr>
        </p:nvSpPr>
        <p:spPr/>
        <p:txBody>
          <a:bodyPr>
            <a:normAutofit/>
          </a:bodyPr>
          <a:lstStyle/>
          <a:p>
            <a:r>
              <a:rPr lang="en-US" dirty="0" smtClean="0"/>
              <a:t>Form 1099-R Data Entry</a:t>
            </a:r>
            <a:endParaRPr lang="en-US" dirty="0"/>
          </a:p>
        </p:txBody>
      </p:sp>
      <p:sp>
        <p:nvSpPr>
          <p:cNvPr id="2" name="Rectangle 1"/>
          <p:cNvSpPr/>
          <p:nvPr/>
        </p:nvSpPr>
        <p:spPr>
          <a:xfrm>
            <a:off x="6172200" y="381000"/>
            <a:ext cx="1676400" cy="6096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6172200" y="990600"/>
            <a:ext cx="1676400" cy="6096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2"/>
          <p:cNvSpPr/>
          <p:nvPr/>
        </p:nvSpPr>
        <p:spPr>
          <a:xfrm>
            <a:off x="7848600" y="2819400"/>
            <a:ext cx="1676400" cy="7620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3"/>
          <p:cNvSpPr/>
          <p:nvPr/>
        </p:nvSpPr>
        <p:spPr>
          <a:xfrm>
            <a:off x="6172200" y="1600200"/>
            <a:ext cx="3352800" cy="4572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7848600" y="1981200"/>
            <a:ext cx="1676400" cy="8382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6172200" y="3581401"/>
            <a:ext cx="1219200" cy="6096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a:off x="6172200" y="1981200"/>
            <a:ext cx="1676400" cy="8382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18" name="Group 17"/>
          <p:cNvGrpSpPr/>
          <p:nvPr/>
        </p:nvGrpSpPr>
        <p:grpSpPr>
          <a:xfrm>
            <a:off x="7315201" y="3200400"/>
            <a:ext cx="3962400" cy="1295400"/>
            <a:chOff x="6474072" y="3733798"/>
            <a:chExt cx="4114800" cy="1424385"/>
          </a:xfrm>
        </p:grpSpPr>
        <p:sp>
          <p:nvSpPr>
            <p:cNvPr id="6" name="Rounded Rectangle 5"/>
            <p:cNvSpPr/>
            <p:nvPr/>
          </p:nvSpPr>
          <p:spPr>
            <a:xfrm>
              <a:off x="8768864" y="3733798"/>
              <a:ext cx="1820008" cy="1424385"/>
            </a:xfrm>
            <a:prstGeom prst="roundRect">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FF0000"/>
                  </a:solidFill>
                </a:rPr>
                <a:t>Indicates</a:t>
              </a:r>
            </a:p>
            <a:p>
              <a:pPr algn="ctr"/>
              <a:r>
                <a:rPr lang="en-US" sz="2800" dirty="0" smtClean="0">
                  <a:solidFill>
                    <a:srgbClr val="FF0000"/>
                  </a:solidFill>
                </a:rPr>
                <a:t>IRA when checked</a:t>
              </a:r>
              <a:endParaRPr lang="en-US" sz="2800" dirty="0">
                <a:solidFill>
                  <a:srgbClr val="FF0000"/>
                </a:solidFill>
              </a:endParaRPr>
            </a:p>
          </p:txBody>
        </p:sp>
        <p:sp>
          <p:nvSpPr>
            <p:cNvPr id="17" name="Rectangle 16"/>
            <p:cNvSpPr/>
            <p:nvPr/>
          </p:nvSpPr>
          <p:spPr>
            <a:xfrm>
              <a:off x="6474072" y="4152735"/>
              <a:ext cx="553915" cy="670302"/>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0" name="Rectangle 19"/>
          <p:cNvSpPr/>
          <p:nvPr/>
        </p:nvSpPr>
        <p:spPr>
          <a:xfrm>
            <a:off x="2057400" y="2819400"/>
            <a:ext cx="4114800" cy="18288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a:off x="4114800" y="1981200"/>
            <a:ext cx="2057400" cy="8382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a:off x="7848600" y="381000"/>
            <a:ext cx="1219200" cy="12192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37" name="Straight Arrow Connector 36"/>
          <p:cNvCxnSpPr/>
          <p:nvPr/>
        </p:nvCxnSpPr>
        <p:spPr>
          <a:xfrm rot="10800000">
            <a:off x="7924800" y="3886200"/>
            <a:ext cx="1600200" cy="158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63579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10" grpId="0" animBg="1"/>
      <p:bldP spid="3" grpId="0" animBg="1"/>
      <p:bldP spid="4" grpId="0" animBg="1"/>
      <p:bldP spid="5" grpId="0" animBg="1"/>
      <p:bldP spid="7" grpId="0" animBg="1"/>
      <p:bldP spid="12" grpId="0" animBg="1"/>
      <p:bldP spid="20" grpId="0" animBg="1"/>
      <p:bldP spid="21" grpId="0" animBg="1"/>
      <p:bldP spid="22" grpId="0"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133600" y="381717"/>
            <a:ext cx="8534400" cy="5632153"/>
          </a:xfrm>
          <a:prstGeom prst="rect">
            <a:avLst/>
          </a:prstGeom>
        </p:spPr>
      </p:pic>
      <p:sp>
        <p:nvSpPr>
          <p:cNvPr id="11" name="Footer Placeholder 10"/>
          <p:cNvSpPr>
            <a:spLocks noGrp="1"/>
          </p:cNvSpPr>
          <p:nvPr>
            <p:ph type="ftr" sz="quarter" idx="11"/>
          </p:nvPr>
        </p:nvSpPr>
        <p:spPr/>
        <p:txBody>
          <a:bodyPr/>
          <a:lstStyle/>
          <a:p>
            <a:r>
              <a:rPr lang="en-US" smtClean="0"/>
              <a:t>NTTC Training – TY2018</a:t>
            </a:r>
            <a:endParaRPr lang="en-US" dirty="0"/>
          </a:p>
        </p:txBody>
      </p:sp>
      <p:sp>
        <p:nvSpPr>
          <p:cNvPr id="13" name="Slide Number Placeholder 12"/>
          <p:cNvSpPr>
            <a:spLocks noGrp="1"/>
          </p:cNvSpPr>
          <p:nvPr>
            <p:ph type="sldNum" sz="quarter" idx="12"/>
          </p:nvPr>
        </p:nvSpPr>
        <p:spPr/>
        <p:txBody>
          <a:bodyPr/>
          <a:lstStyle/>
          <a:p>
            <a:fld id="{338ED3A5-5DFD-4230-BB90-0044010B1AE1}" type="slidenum">
              <a:rPr lang="en-US" smtClean="0"/>
              <a:pPr/>
              <a:t>50</a:t>
            </a:fld>
            <a:endParaRPr lang="en-US" dirty="0"/>
          </a:p>
        </p:txBody>
      </p:sp>
      <p:sp>
        <p:nvSpPr>
          <p:cNvPr id="9218" name="Rectangle 2"/>
          <p:cNvSpPr>
            <a:spLocks noGrp="1" noChangeArrowheads="1"/>
          </p:cNvSpPr>
          <p:nvPr>
            <p:ph type="title"/>
          </p:nvPr>
        </p:nvSpPr>
        <p:spPr/>
        <p:txBody>
          <a:bodyPr/>
          <a:lstStyle/>
          <a:p>
            <a:r>
              <a:rPr lang="en-US" smtClean="0"/>
              <a:t>1099-R</a:t>
            </a:r>
            <a:endParaRPr lang="en-US" dirty="0"/>
          </a:p>
        </p:txBody>
      </p:sp>
      <p:sp>
        <p:nvSpPr>
          <p:cNvPr id="2" name="Rectangle 1"/>
          <p:cNvSpPr/>
          <p:nvPr/>
        </p:nvSpPr>
        <p:spPr>
          <a:xfrm>
            <a:off x="6096000" y="609600"/>
            <a:ext cx="1600200" cy="60224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7696200" y="4191000"/>
            <a:ext cx="1600200" cy="45390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a:off x="6096000" y="1219200"/>
            <a:ext cx="1600200" cy="58167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9035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2" grpId="0" animBg="1"/>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524003" y="6213478"/>
            <a:ext cx="3451225" cy="365125"/>
          </a:xfrm>
        </p:spPr>
        <p:txBody>
          <a:bodyPr/>
          <a:lstStyle/>
          <a:p>
            <a:r>
              <a:rPr lang="en-US" dirty="0" smtClean="0">
                <a:solidFill>
                  <a:prstClr val="black">
                    <a:tint val="75000"/>
                  </a:prstClr>
                </a:solidFill>
              </a:rPr>
              <a:t>NTTC Training – TY2018</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1524000" y="6213478"/>
            <a:ext cx="635000" cy="365125"/>
          </a:xfrm>
        </p:spPr>
        <p:txBody>
          <a:bodyPr/>
          <a:lstStyle/>
          <a:p>
            <a:fld id="{338ED3A5-5DFD-4230-BB90-0044010B1AE1}" type="slidenum">
              <a:rPr lang="en-US" smtClean="0">
                <a:solidFill>
                  <a:prstClr val="black">
                    <a:tint val="75000"/>
                  </a:prstClr>
                </a:solidFill>
              </a:rPr>
              <a:pPr/>
              <a:t>51</a:t>
            </a:fld>
            <a:endParaRPr lang="en-US" dirty="0">
              <a:solidFill>
                <a:prstClr val="black">
                  <a:tint val="75000"/>
                </a:prstClr>
              </a:solidFill>
            </a:endParaRPr>
          </a:p>
        </p:txBody>
      </p:sp>
      <p:sp>
        <p:nvSpPr>
          <p:cNvPr id="2" name="Title 1"/>
          <p:cNvSpPr>
            <a:spLocks noGrp="1"/>
          </p:cNvSpPr>
          <p:nvPr>
            <p:ph type="title"/>
          </p:nvPr>
        </p:nvSpPr>
        <p:spPr/>
        <p:txBody>
          <a:bodyPr>
            <a:normAutofit fontScale="90000"/>
          </a:bodyPr>
          <a:lstStyle/>
          <a:p>
            <a:pPr>
              <a:defRPr/>
            </a:pPr>
            <a:r>
              <a:rPr lang="en-US" dirty="0"/>
              <a:t>Railroad Retirement </a:t>
            </a:r>
            <a:r>
              <a:rPr lang="en-US" dirty="0" smtClean="0"/>
              <a:t>RRB-1099-R </a:t>
            </a:r>
            <a:r>
              <a:rPr lang="en-US" dirty="0"/>
              <a:t>– Tier 2 Benefits Green</a:t>
            </a:r>
          </a:p>
        </p:txBody>
      </p:sp>
      <p:grpSp>
        <p:nvGrpSpPr>
          <p:cNvPr id="7" name="Group 6"/>
          <p:cNvGrpSpPr/>
          <p:nvPr/>
        </p:nvGrpSpPr>
        <p:grpSpPr>
          <a:xfrm>
            <a:off x="2636834" y="1851028"/>
            <a:ext cx="8915400" cy="3908425"/>
            <a:chOff x="1600200" y="1851028"/>
            <a:chExt cx="8915400" cy="3908425"/>
          </a:xfrm>
        </p:grpSpPr>
        <p:pic>
          <p:nvPicPr>
            <p:cNvPr id="60418" name="Picture 14" descr="E:\AARP TaxAide Mat'ls\TY 2012 TaxAide Mat'ls\IRS Mat'ls\Blank RRB-1099-R.jpg"/>
            <p:cNvPicPr>
              <a:picLocks noChangeAspect="1" noChangeArrowheads="1"/>
            </p:cNvPicPr>
            <p:nvPr/>
          </p:nvPicPr>
          <p:blipFill>
            <a:blip r:embed="rId3">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4">
                      <a14:imgEffect>
                        <a14:sharpenSoften amount="25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00200" y="1851028"/>
              <a:ext cx="8915400" cy="3908425"/>
            </a:xfrm>
            <a:prstGeom prst="rect">
              <a:avLst/>
            </a:prstGeom>
            <a:noFill/>
            <a:ln w="952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0419" name="TextBox 2"/>
            <p:cNvSpPr txBox="1">
              <a:spLocks noChangeArrowheads="1"/>
            </p:cNvSpPr>
            <p:nvPr/>
          </p:nvSpPr>
          <p:spPr bwMode="auto">
            <a:xfrm>
              <a:off x="5840590" y="2052637"/>
              <a:ext cx="990600" cy="307975"/>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0" tIns="0" rIns="0" bIns="0">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000" dirty="0" smtClean="0">
                  <a:solidFill>
                    <a:srgbClr val="006C00"/>
                  </a:solidFill>
                </a:rPr>
                <a:t>2018</a:t>
              </a:r>
              <a:endParaRPr lang="en-US" altLang="en-US" sz="2000" dirty="0">
                <a:solidFill>
                  <a:srgbClr val="006C00"/>
                </a:solidFill>
              </a:endParaRPr>
            </a:p>
          </p:txBody>
        </p:sp>
        <p:sp>
          <p:nvSpPr>
            <p:cNvPr id="6" name="Rectangle 5"/>
            <p:cNvSpPr/>
            <p:nvPr/>
          </p:nvSpPr>
          <p:spPr>
            <a:xfrm>
              <a:off x="6350000" y="3940175"/>
              <a:ext cx="1462088"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6364291" y="2438400"/>
              <a:ext cx="1463675"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a:off x="1981200" y="2438400"/>
              <a:ext cx="1600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p:cNvSpPr/>
            <p:nvPr/>
          </p:nvSpPr>
          <p:spPr>
            <a:xfrm>
              <a:off x="1828800" y="2835275"/>
              <a:ext cx="1600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1905000" y="4305300"/>
              <a:ext cx="26670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0430" name="TextBox 16"/>
            <p:cNvSpPr txBox="1">
              <a:spLocks noChangeArrowheads="1"/>
            </p:cNvSpPr>
            <p:nvPr/>
          </p:nvSpPr>
          <p:spPr bwMode="auto">
            <a:xfrm>
              <a:off x="6630991" y="3962400"/>
              <a:ext cx="911225" cy="3381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600" dirty="0"/>
                <a:t>1,089.16</a:t>
              </a:r>
            </a:p>
          </p:txBody>
        </p:sp>
        <p:sp>
          <p:nvSpPr>
            <p:cNvPr id="60431" name="TextBox 17"/>
            <p:cNvSpPr txBox="1">
              <a:spLocks noChangeArrowheads="1"/>
            </p:cNvSpPr>
            <p:nvPr/>
          </p:nvSpPr>
          <p:spPr bwMode="auto">
            <a:xfrm>
              <a:off x="6880225" y="4357691"/>
              <a:ext cx="412750" cy="3381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600" dirty="0"/>
                <a:t>-0-</a:t>
              </a:r>
            </a:p>
          </p:txBody>
        </p:sp>
        <p:sp>
          <p:nvSpPr>
            <p:cNvPr id="60432" name="TextBox 18"/>
            <p:cNvSpPr txBox="1">
              <a:spLocks noChangeArrowheads="1"/>
            </p:cNvSpPr>
            <p:nvPr/>
          </p:nvSpPr>
          <p:spPr bwMode="auto">
            <a:xfrm>
              <a:off x="6889750" y="4751391"/>
              <a:ext cx="412750" cy="3381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600" dirty="0"/>
                <a:t>-0-</a:t>
              </a:r>
            </a:p>
          </p:txBody>
        </p:sp>
        <p:sp>
          <p:nvSpPr>
            <p:cNvPr id="60433" name="TextBox 19"/>
            <p:cNvSpPr txBox="1">
              <a:spLocks noChangeArrowheads="1"/>
            </p:cNvSpPr>
            <p:nvPr/>
          </p:nvSpPr>
          <p:spPr bwMode="auto">
            <a:xfrm>
              <a:off x="9493253" y="5180016"/>
              <a:ext cx="760413" cy="3381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600" dirty="0"/>
                <a:t>354.00</a:t>
              </a:r>
            </a:p>
          </p:txBody>
        </p:sp>
        <p:sp>
          <p:nvSpPr>
            <p:cNvPr id="4" name="TextBox 3"/>
            <p:cNvSpPr txBox="1"/>
            <p:nvPr/>
          </p:nvSpPr>
          <p:spPr>
            <a:xfrm>
              <a:off x="6469714" y="2438400"/>
              <a:ext cx="1342377" cy="381000"/>
            </a:xfrm>
            <a:prstGeom prst="rect">
              <a:avLst/>
            </a:prstGeom>
            <a:noFill/>
          </p:spPr>
          <p:txBody>
            <a:bodyPr wrap="square" rtlCol="0">
              <a:spAutoFit/>
            </a:bodyPr>
            <a:lstStyle/>
            <a:p>
              <a:r>
                <a:rPr lang="en-US" dirty="0"/>
                <a:t>12,345</a:t>
              </a:r>
            </a:p>
          </p:txBody>
        </p:sp>
      </p:grpSp>
      <p:sp>
        <p:nvSpPr>
          <p:cNvPr id="19" name="TextBox 7"/>
          <p:cNvSpPr txBox="1">
            <a:spLocks noChangeArrowheads="1"/>
          </p:cNvSpPr>
          <p:nvPr/>
        </p:nvSpPr>
        <p:spPr bwMode="auto">
          <a:xfrm>
            <a:off x="922334" y="4078625"/>
            <a:ext cx="4648200" cy="1015663"/>
          </a:xfrm>
          <a:prstGeom prst="rect">
            <a:avLst/>
          </a:prstGeom>
          <a:solidFill>
            <a:schemeClr val="bg1"/>
          </a:solidFill>
          <a:ln w="28575">
            <a:solidFill>
              <a:srgbClr val="FF0000"/>
            </a:solidFill>
            <a:miter lim="800000"/>
            <a:headEnd/>
            <a:tailEnd/>
          </a:ln>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a:buFont typeface="Wingdings" panose="05000000000000000000" pitchFamily="2" charset="2"/>
              <a:buChar char="§"/>
            </a:pPr>
            <a:r>
              <a:rPr lang="en-US" altLang="en-US" sz="2000" b="1" dirty="0">
                <a:cs typeface="Calibri" panose="020F0502020204030204" pitchFamily="34" charset="0"/>
              </a:rPr>
              <a:t>Enter all data as it appears on the </a:t>
            </a:r>
            <a:r>
              <a:rPr lang="en-US" altLang="en-US" sz="2000" b="1" dirty="0" smtClean="0">
                <a:cs typeface="Calibri" panose="020F0502020204030204" pitchFamily="34" charset="0"/>
              </a:rPr>
              <a:t>form</a:t>
            </a:r>
            <a:endParaRPr lang="en-US" altLang="en-US" sz="2000" b="1" dirty="0">
              <a:cs typeface="Calibri" panose="020F0502020204030204" pitchFamily="34" charset="0"/>
            </a:endParaRPr>
          </a:p>
          <a:p>
            <a:pPr marL="342900" indent="-342900">
              <a:buFont typeface="Wingdings" panose="05000000000000000000" pitchFamily="2" charset="2"/>
              <a:buChar char="§"/>
            </a:pPr>
            <a:r>
              <a:rPr lang="en-US" altLang="en-US" sz="2000" b="1" dirty="0">
                <a:cs typeface="Calibri" panose="020F0502020204030204" pitchFamily="34" charset="0"/>
              </a:rPr>
              <a:t>It is not necessary to move data </a:t>
            </a:r>
            <a:r>
              <a:rPr lang="en-US" altLang="en-US" sz="2000" b="1" dirty="0" smtClean="0">
                <a:cs typeface="Calibri" panose="020F0502020204030204" pitchFamily="34" charset="0"/>
              </a:rPr>
              <a:t>to other boxes</a:t>
            </a:r>
            <a:endParaRPr lang="en-US" altLang="en-US" sz="2000" b="1" dirty="0">
              <a:cs typeface="Calibri" panose="020F050202020403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42306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7" name="Group 16"/>
          <p:cNvGrpSpPr/>
          <p:nvPr/>
        </p:nvGrpSpPr>
        <p:grpSpPr>
          <a:xfrm>
            <a:off x="2133600" y="1600200"/>
            <a:ext cx="7924800" cy="4191000"/>
            <a:chOff x="2133600" y="1600200"/>
            <a:chExt cx="7924800" cy="4191000"/>
          </a:xfrm>
        </p:grpSpPr>
        <p:pic>
          <p:nvPicPr>
            <p:cNvPr id="66565" name="Picture 3"/>
            <p:cNvPicPr>
              <a:picLocks noChangeAspect="1" noChangeArrowheads="1"/>
            </p:cNvPicPr>
            <p:nvPr/>
          </p:nvPicPr>
          <p:blipFill>
            <a:blip r:embed="rId3">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4">
                      <a14:imgEffect>
                        <a14:sharpenSoften amount="25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33600" y="1600200"/>
              <a:ext cx="7924800" cy="4191000"/>
            </a:xfrm>
            <a:prstGeom prst="rect">
              <a:avLst/>
            </a:prstGeom>
            <a:noFill/>
            <a:ln w="952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Rectangle 3"/>
            <p:cNvSpPr/>
            <p:nvPr/>
          </p:nvSpPr>
          <p:spPr>
            <a:xfrm>
              <a:off x="8153400" y="1949450"/>
              <a:ext cx="914403" cy="336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solidFill>
                    <a:schemeClr val="tx1"/>
                  </a:solidFill>
                </a:rPr>
                <a:t>2018</a:t>
              </a:r>
            </a:p>
          </p:txBody>
        </p:sp>
      </p:grpSp>
      <p:sp>
        <p:nvSpPr>
          <p:cNvPr id="5" name="Footer Placeholder 4"/>
          <p:cNvSpPr>
            <a:spLocks noGrp="1"/>
          </p:cNvSpPr>
          <p:nvPr>
            <p:ph type="ftr" sz="quarter" idx="11"/>
          </p:nvPr>
        </p:nvSpPr>
        <p:spPr/>
        <p:txBody>
          <a:bodyPr/>
          <a:lstStyle/>
          <a:p>
            <a:r>
              <a:rPr lang="en-US" dirty="0" smtClean="0"/>
              <a:t>NTTC Training – TY2018</a:t>
            </a:r>
            <a:endParaRPr lang="en-US" dirty="0"/>
          </a:p>
        </p:txBody>
      </p:sp>
      <p:sp>
        <p:nvSpPr>
          <p:cNvPr id="16" name="Slide Number Placeholder 15"/>
          <p:cNvSpPr>
            <a:spLocks noGrp="1"/>
          </p:cNvSpPr>
          <p:nvPr>
            <p:ph type="sldNum" sz="quarter" idx="12"/>
          </p:nvPr>
        </p:nvSpPr>
        <p:spPr/>
        <p:txBody>
          <a:bodyPr/>
          <a:lstStyle/>
          <a:p>
            <a:fld id="{338ED3A5-5DFD-4230-BB90-0044010B1AE1}" type="slidenum">
              <a:rPr lang="en-US" smtClean="0"/>
              <a:pPr/>
              <a:t>52</a:t>
            </a:fld>
            <a:endParaRPr lang="en-US" dirty="0"/>
          </a:p>
        </p:txBody>
      </p:sp>
      <p:sp>
        <p:nvSpPr>
          <p:cNvPr id="2" name="Title 1"/>
          <p:cNvSpPr>
            <a:spLocks noGrp="1"/>
          </p:cNvSpPr>
          <p:nvPr>
            <p:ph type="title"/>
          </p:nvPr>
        </p:nvSpPr>
        <p:spPr/>
        <p:txBody>
          <a:bodyPr/>
          <a:lstStyle/>
          <a:p>
            <a:r>
              <a:rPr lang="en-US" dirty="0" smtClean="0"/>
              <a:t>CSA 1099-R </a:t>
            </a:r>
            <a:endParaRPr lang="en-US" dirty="0"/>
          </a:p>
        </p:txBody>
      </p:sp>
      <p:sp>
        <p:nvSpPr>
          <p:cNvPr id="6" name="Rectangle 5"/>
          <p:cNvSpPr/>
          <p:nvPr/>
        </p:nvSpPr>
        <p:spPr>
          <a:xfrm>
            <a:off x="8442328" y="2667000"/>
            <a:ext cx="1554163"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8442328" y="3124200"/>
            <a:ext cx="1554163"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a:off x="2517775" y="4495800"/>
            <a:ext cx="167005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6575" name="TextBox 2"/>
          <p:cNvSpPr txBox="1">
            <a:spLocks noChangeArrowheads="1"/>
          </p:cNvSpPr>
          <p:nvPr/>
        </p:nvSpPr>
        <p:spPr bwMode="auto">
          <a:xfrm>
            <a:off x="8094666" y="1828803"/>
            <a:ext cx="973137" cy="523875"/>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800" dirty="0"/>
              <a:t>20XX</a:t>
            </a:r>
          </a:p>
        </p:txBody>
      </p:sp>
      <p:sp>
        <p:nvSpPr>
          <p:cNvPr id="3" name="Rectangle 2"/>
          <p:cNvSpPr/>
          <p:nvPr/>
        </p:nvSpPr>
        <p:spPr>
          <a:xfrm>
            <a:off x="8153400" y="1949450"/>
            <a:ext cx="1025842" cy="336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2016</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622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53</a:t>
            </a:fld>
            <a:endParaRPr lang="en-US" dirty="0"/>
          </a:p>
        </p:txBody>
      </p:sp>
      <p:sp>
        <p:nvSpPr>
          <p:cNvPr id="51203" name="Content Placeholder 2"/>
          <p:cNvSpPr>
            <a:spLocks noGrp="1"/>
          </p:cNvSpPr>
          <p:nvPr>
            <p:ph sz="quarter" idx="12"/>
          </p:nvPr>
        </p:nvSpPr>
        <p:spPr>
          <a:xfrm>
            <a:off x="1278833" y="1761432"/>
            <a:ext cx="9753600" cy="4258367"/>
          </a:xfrm>
        </p:spPr>
        <p:txBody>
          <a:bodyPr>
            <a:normAutofit fontScale="85000" lnSpcReduction="10000"/>
          </a:bodyPr>
          <a:lstStyle/>
          <a:p>
            <a:r>
              <a:rPr lang="en-US" altLang="en-US" dirty="0"/>
              <a:t>Until taxpayer reaches </a:t>
            </a:r>
            <a:r>
              <a:rPr lang="en-US" altLang="en-US" b="1" dirty="0" smtClean="0"/>
              <a:t>employer plan’s </a:t>
            </a:r>
            <a:r>
              <a:rPr lang="en-US" altLang="en-US" dirty="0"/>
              <a:t>minimum retirement age</a:t>
            </a:r>
          </a:p>
          <a:p>
            <a:pPr lvl="1"/>
            <a:r>
              <a:rPr lang="en-US" altLang="en-US" dirty="0"/>
              <a:t>Disability </a:t>
            </a:r>
            <a:r>
              <a:rPr lang="en-US" altLang="en-US" dirty="0" smtClean="0"/>
              <a:t>pension reported and taxed </a:t>
            </a:r>
            <a:r>
              <a:rPr lang="en-US" altLang="en-US" dirty="0"/>
              <a:t>as wages</a:t>
            </a:r>
          </a:p>
          <a:p>
            <a:pPr lvl="1"/>
            <a:r>
              <a:rPr lang="en-US" altLang="en-US" dirty="0" smtClean="0"/>
              <a:t>Eligible </a:t>
            </a:r>
            <a:r>
              <a:rPr lang="en-US" altLang="en-US" dirty="0"/>
              <a:t>for Earned Income </a:t>
            </a:r>
            <a:r>
              <a:rPr lang="en-US" altLang="en-US" dirty="0" smtClean="0"/>
              <a:t>Credit</a:t>
            </a:r>
          </a:p>
          <a:p>
            <a:r>
              <a:rPr lang="en-US" altLang="en-US" dirty="0"/>
              <a:t>Once </a:t>
            </a:r>
            <a:r>
              <a:rPr lang="en-US" altLang="en-US" dirty="0" smtClean="0"/>
              <a:t>minimum retirement </a:t>
            </a:r>
            <a:r>
              <a:rPr lang="en-US" altLang="en-US" dirty="0"/>
              <a:t>age</a:t>
            </a:r>
            <a:r>
              <a:rPr lang="en-US" altLang="en-US" dirty="0" smtClean="0"/>
              <a:t> reached, disability pension reported and taxed </a:t>
            </a:r>
            <a:r>
              <a:rPr lang="en-US" altLang="en-US" dirty="0"/>
              <a:t>as</a:t>
            </a:r>
            <a:r>
              <a:rPr lang="en-US" altLang="en-US" dirty="0" smtClean="0"/>
              <a:t> pension </a:t>
            </a:r>
          </a:p>
          <a:p>
            <a:r>
              <a:rPr lang="en-US" dirty="0" smtClean="0"/>
              <a:t>Disability pension reported as Code 3 Box 7 – confirm minimum retirement age of plan (civil service 1099 marked disability)</a:t>
            </a:r>
          </a:p>
          <a:p>
            <a:pPr>
              <a:buFont typeface="Wingdings" panose="05000000000000000000" pitchFamily="2" charset="2"/>
              <a:buChar char="Ø"/>
            </a:pPr>
            <a:r>
              <a:rPr lang="en-US" altLang="en-US" dirty="0" smtClean="0">
                <a:solidFill>
                  <a:srgbClr val="0000FF"/>
                </a:solidFill>
              </a:rPr>
              <a:t>Taxpayer </a:t>
            </a:r>
            <a:r>
              <a:rPr lang="en-US" altLang="en-US" dirty="0">
                <a:solidFill>
                  <a:srgbClr val="0000FF"/>
                </a:solidFill>
              </a:rPr>
              <a:t>does not start to recover their </a:t>
            </a:r>
            <a:r>
              <a:rPr lang="en-US" altLang="en-US" dirty="0" smtClean="0">
                <a:solidFill>
                  <a:srgbClr val="0000FF"/>
                </a:solidFill>
              </a:rPr>
              <a:t>basis </a:t>
            </a:r>
            <a:r>
              <a:rPr lang="en-US" altLang="en-US" dirty="0">
                <a:solidFill>
                  <a:srgbClr val="0000FF"/>
                </a:solidFill>
              </a:rPr>
              <a:t>until it is taxed as a </a:t>
            </a:r>
            <a:r>
              <a:rPr lang="en-US" altLang="en-US" dirty="0" smtClean="0">
                <a:solidFill>
                  <a:srgbClr val="0000FF"/>
                </a:solidFill>
              </a:rPr>
              <a:t>pension</a:t>
            </a:r>
            <a:endParaRPr lang="en-US" altLang="en-US" dirty="0"/>
          </a:p>
        </p:txBody>
      </p:sp>
      <p:sp>
        <p:nvSpPr>
          <p:cNvPr id="2" name="Title 1"/>
          <p:cNvSpPr>
            <a:spLocks noGrp="1"/>
          </p:cNvSpPr>
          <p:nvPr>
            <p:ph type="title"/>
          </p:nvPr>
        </p:nvSpPr>
        <p:spPr/>
        <p:txBody>
          <a:bodyPr>
            <a:normAutofit/>
          </a:bodyPr>
          <a:lstStyle/>
          <a:p>
            <a:r>
              <a:rPr lang="en-US" dirty="0" smtClean="0"/>
              <a:t>Special Case 1: Disability Pensions</a:t>
            </a:r>
            <a:endParaRPr lang="en-US" dirty="0"/>
          </a:p>
        </p:txBody>
      </p:sp>
      <p:sp>
        <p:nvSpPr>
          <p:cNvPr id="6" name="Rectangle 5"/>
          <p:cNvSpPr/>
          <p:nvPr/>
        </p:nvSpPr>
        <p:spPr>
          <a:xfrm>
            <a:off x="9144000" y="1219200"/>
            <a:ext cx="2286000" cy="4572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Pub 4012 Tab D </a:t>
            </a:r>
            <a:endParaRPr lang="en-US" sz="24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54251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54</a:t>
            </a:fld>
            <a:endParaRPr lang="en-US" dirty="0"/>
          </a:p>
        </p:txBody>
      </p:sp>
      <p:sp>
        <p:nvSpPr>
          <p:cNvPr id="51203" name="Content Placeholder 2"/>
          <p:cNvSpPr>
            <a:spLocks noGrp="1"/>
          </p:cNvSpPr>
          <p:nvPr>
            <p:ph sz="quarter" idx="12"/>
          </p:nvPr>
        </p:nvSpPr>
        <p:spPr>
          <a:xfrm>
            <a:off x="1278833" y="1761432"/>
            <a:ext cx="9753600" cy="4258367"/>
          </a:xfrm>
        </p:spPr>
        <p:txBody>
          <a:bodyPr>
            <a:normAutofit/>
          </a:bodyPr>
          <a:lstStyle/>
          <a:p>
            <a:r>
              <a:rPr lang="en-US" altLang="en-US" dirty="0" smtClean="0"/>
              <a:t>Railroad retirement (tier 2), minimum retirement age depends on years of service</a:t>
            </a:r>
          </a:p>
          <a:p>
            <a:pPr lvl="1"/>
            <a:r>
              <a:rPr lang="en-US" altLang="en-US" dirty="0" smtClean="0"/>
              <a:t>30 years of service or more, age 60</a:t>
            </a:r>
          </a:p>
          <a:p>
            <a:pPr lvl="1"/>
            <a:r>
              <a:rPr lang="en-US" altLang="en-US" dirty="0" smtClean="0"/>
              <a:t>Less than 30 years of service, age 62</a:t>
            </a:r>
          </a:p>
          <a:p>
            <a:pPr lvl="1">
              <a:buNone/>
            </a:pPr>
            <a:endParaRPr lang="en-US" altLang="en-US" dirty="0" smtClean="0"/>
          </a:p>
        </p:txBody>
      </p:sp>
      <p:sp>
        <p:nvSpPr>
          <p:cNvPr id="2" name="Title 1"/>
          <p:cNvSpPr>
            <a:spLocks noGrp="1"/>
          </p:cNvSpPr>
          <p:nvPr>
            <p:ph type="title"/>
          </p:nvPr>
        </p:nvSpPr>
        <p:spPr/>
        <p:txBody>
          <a:bodyPr>
            <a:normAutofit/>
          </a:bodyPr>
          <a:lstStyle/>
          <a:p>
            <a:r>
              <a:rPr lang="en-US" dirty="0" smtClean="0"/>
              <a:t>Special Case 1: Disability Pensions (cont.)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519928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55</a:t>
            </a:fld>
            <a:endParaRPr lang="en-US" dirty="0"/>
          </a:p>
        </p:txBody>
      </p:sp>
      <p:sp>
        <p:nvSpPr>
          <p:cNvPr id="64515" name="Content Placeholder 2"/>
          <p:cNvSpPr>
            <a:spLocks noGrp="1"/>
          </p:cNvSpPr>
          <p:nvPr>
            <p:ph sz="quarter" idx="12"/>
          </p:nvPr>
        </p:nvSpPr>
        <p:spPr/>
        <p:txBody>
          <a:bodyPr>
            <a:normAutofit/>
          </a:bodyPr>
          <a:lstStyle/>
          <a:p>
            <a:r>
              <a:rPr lang="en-US" altLang="en-US" dirty="0" smtClean="0"/>
              <a:t>Box 5</a:t>
            </a:r>
            <a:r>
              <a:rPr lang="en-US" altLang="en-US" dirty="0" smtClean="0"/>
              <a:t> is either </a:t>
            </a:r>
            <a:r>
              <a:rPr lang="en-US" altLang="en-US" dirty="0" smtClean="0"/>
              <a:t>health insurance charges or basis recovered this tax year (if taxable amount determined by payor)</a:t>
            </a:r>
            <a:endParaRPr lang="en-US" altLang="en-US" dirty="0" smtClean="0"/>
          </a:p>
          <a:p>
            <a:pPr lvl="1"/>
            <a:r>
              <a:rPr lang="en-US" altLang="en-US" dirty="0" smtClean="0"/>
              <a:t>Ask if taxpayer can identify source</a:t>
            </a:r>
            <a:endParaRPr lang="en-US" altLang="en-US" dirty="0" smtClean="0"/>
          </a:p>
          <a:p>
            <a:pPr lvl="1"/>
            <a:r>
              <a:rPr lang="en-US" altLang="en-US" dirty="0" smtClean="0"/>
              <a:t>Health or long-term-care insurance charges possible deductions</a:t>
            </a:r>
          </a:p>
          <a:p>
            <a:pPr lvl="2"/>
            <a:r>
              <a:rPr lang="en-US" altLang="en-US" dirty="0" smtClean="0"/>
              <a:t>Medical section of Schedule A or </a:t>
            </a:r>
          </a:p>
          <a:p>
            <a:pPr lvl="2"/>
            <a:r>
              <a:rPr lang="en-US" altLang="en-US" dirty="0" smtClean="0"/>
              <a:t>Self-employed health adjustment to gross income (if qualifies)</a:t>
            </a:r>
            <a:endParaRPr lang="en-US" altLang="en-US" dirty="0"/>
          </a:p>
        </p:txBody>
      </p:sp>
      <p:sp>
        <p:nvSpPr>
          <p:cNvPr id="2" name="Title 1"/>
          <p:cNvSpPr>
            <a:spLocks noGrp="1"/>
          </p:cNvSpPr>
          <p:nvPr>
            <p:ph type="title"/>
          </p:nvPr>
        </p:nvSpPr>
        <p:spPr/>
        <p:txBody>
          <a:bodyPr/>
          <a:lstStyle/>
          <a:p>
            <a:r>
              <a:rPr lang="en-US" dirty="0" smtClean="0"/>
              <a:t>Special Case 2: Civil Service Pensions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786688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56</a:t>
            </a:fld>
            <a:endParaRPr lang="en-US" dirty="0"/>
          </a:p>
        </p:txBody>
      </p:sp>
      <p:sp>
        <p:nvSpPr>
          <p:cNvPr id="65539" name="Content Placeholder 2"/>
          <p:cNvSpPr>
            <a:spLocks noGrp="1"/>
          </p:cNvSpPr>
          <p:nvPr>
            <p:ph sz="quarter" idx="12"/>
          </p:nvPr>
        </p:nvSpPr>
        <p:spPr/>
        <p:txBody>
          <a:bodyPr>
            <a:normAutofit fontScale="77500" lnSpcReduction="20000"/>
          </a:bodyPr>
          <a:lstStyle/>
          <a:p>
            <a:r>
              <a:rPr lang="en-US" altLang="en-US" dirty="0"/>
              <a:t>Public Safety Officers </a:t>
            </a:r>
            <a:r>
              <a:rPr lang="en-US" dirty="0"/>
              <a:t>(</a:t>
            </a:r>
            <a:r>
              <a:rPr lang="en-US" dirty="0" smtClean="0"/>
              <a:t>PSO) </a:t>
            </a:r>
            <a:r>
              <a:rPr lang="en-US" altLang="en-US" dirty="0" smtClean="0"/>
              <a:t>health </a:t>
            </a:r>
            <a:r>
              <a:rPr lang="en-US" altLang="en-US" dirty="0"/>
              <a:t>insurance </a:t>
            </a:r>
            <a:r>
              <a:rPr lang="en-US" altLang="en-US" dirty="0" smtClean="0"/>
              <a:t>premium may be </a:t>
            </a:r>
            <a:r>
              <a:rPr lang="en-US" altLang="en-US" dirty="0"/>
              <a:t>deducted from</a:t>
            </a:r>
            <a:r>
              <a:rPr lang="en-US" altLang="en-US" dirty="0" smtClean="0"/>
              <a:t> pension</a:t>
            </a:r>
          </a:p>
          <a:p>
            <a:r>
              <a:rPr lang="en-US" altLang="en-US" dirty="0" smtClean="0"/>
              <a:t>Up </a:t>
            </a:r>
            <a:r>
              <a:rPr lang="en-US" altLang="en-US" dirty="0"/>
              <a:t>to $</a:t>
            </a:r>
            <a:r>
              <a:rPr lang="en-US" altLang="en-US" dirty="0" smtClean="0"/>
              <a:t>3,000 PSO insurance premium can be excluded </a:t>
            </a:r>
            <a:r>
              <a:rPr lang="en-US" altLang="en-US" dirty="0"/>
              <a:t>from taxable </a:t>
            </a:r>
            <a:r>
              <a:rPr lang="en-US" altLang="en-US" dirty="0" smtClean="0"/>
              <a:t>amount</a:t>
            </a:r>
          </a:p>
          <a:p>
            <a:r>
              <a:rPr lang="en-US" altLang="en-US" dirty="0" smtClean="0"/>
              <a:t>Reduce 1099-R box 2a by PSO insurance premium amount not to exceed $3,000</a:t>
            </a:r>
          </a:p>
          <a:p>
            <a:r>
              <a:rPr lang="en-US" altLang="en-US" dirty="0"/>
              <a:t>Health or long-term-care insurance charges </a:t>
            </a:r>
            <a:r>
              <a:rPr lang="en-US" altLang="en-US" dirty="0" smtClean="0"/>
              <a:t>over </a:t>
            </a:r>
            <a:r>
              <a:rPr lang="en-US" altLang="en-US" dirty="0"/>
              <a:t>$</a:t>
            </a:r>
            <a:r>
              <a:rPr lang="en-US" altLang="en-US" dirty="0" smtClean="0"/>
              <a:t>3,000</a:t>
            </a:r>
            <a:r>
              <a:rPr lang="en-US" altLang="en-US" dirty="0" smtClean="0"/>
              <a:t> possible </a:t>
            </a:r>
            <a:r>
              <a:rPr lang="en-US" altLang="en-US" dirty="0" smtClean="0"/>
              <a:t>deductions</a:t>
            </a:r>
          </a:p>
          <a:p>
            <a:pPr lvl="1"/>
            <a:r>
              <a:rPr lang="en-US" altLang="en-US" dirty="0" smtClean="0"/>
              <a:t>Medical </a:t>
            </a:r>
            <a:r>
              <a:rPr lang="en-US" altLang="en-US" dirty="0"/>
              <a:t>section of Schedule A or </a:t>
            </a:r>
          </a:p>
          <a:p>
            <a:pPr lvl="1"/>
            <a:r>
              <a:rPr lang="en-US" altLang="en-US" dirty="0"/>
              <a:t>Self-employed health adjustment to gross income (if it qualifies)</a:t>
            </a:r>
          </a:p>
          <a:p>
            <a:endParaRPr lang="en-US" altLang="en-US" dirty="0"/>
          </a:p>
        </p:txBody>
      </p:sp>
      <p:sp>
        <p:nvSpPr>
          <p:cNvPr id="2" name="Title 1"/>
          <p:cNvSpPr>
            <a:spLocks noGrp="1"/>
          </p:cNvSpPr>
          <p:nvPr>
            <p:ph type="title"/>
          </p:nvPr>
        </p:nvSpPr>
        <p:spPr/>
        <p:txBody>
          <a:bodyPr/>
          <a:lstStyle/>
          <a:p>
            <a:r>
              <a:rPr lang="en-US" dirty="0" smtClean="0"/>
              <a:t>Special case 3: Public </a:t>
            </a:r>
            <a:r>
              <a:rPr lang="en-US" dirty="0"/>
              <a:t>Safety </a:t>
            </a:r>
            <a:r>
              <a:rPr lang="en-US" dirty="0" smtClean="0"/>
              <a:t>Officer</a:t>
            </a:r>
            <a:endParaRPr lang="en-US" dirty="0"/>
          </a:p>
        </p:txBody>
      </p:sp>
      <p:sp>
        <p:nvSpPr>
          <p:cNvPr id="6" name="Rectangle 5"/>
          <p:cNvSpPr/>
          <p:nvPr/>
        </p:nvSpPr>
        <p:spPr>
          <a:xfrm>
            <a:off x="8839200" y="1219200"/>
            <a:ext cx="2209800" cy="5334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Pub 4012 Tab D</a:t>
            </a:r>
            <a:endParaRPr lang="en-US" sz="24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724333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57</a:t>
            </a:fld>
            <a:endParaRPr lang="en-US" dirty="0"/>
          </a:p>
        </p:txBody>
      </p:sp>
      <p:sp>
        <p:nvSpPr>
          <p:cNvPr id="74755" name="Content Placeholder 6"/>
          <p:cNvSpPr>
            <a:spLocks noGrp="1"/>
          </p:cNvSpPr>
          <p:nvPr>
            <p:ph sz="quarter" idx="12"/>
          </p:nvPr>
        </p:nvSpPr>
        <p:spPr/>
        <p:txBody>
          <a:bodyPr/>
          <a:lstStyle/>
          <a:p>
            <a:r>
              <a:rPr lang="en-US" altLang="en-US" dirty="0" smtClean="0"/>
              <a:t>Box 1 has a gross distribution amount </a:t>
            </a:r>
          </a:p>
          <a:p>
            <a:r>
              <a:rPr lang="en-US" altLang="en-US" dirty="0" smtClean="0"/>
              <a:t>Box 2a has</a:t>
            </a:r>
            <a:r>
              <a:rPr lang="en-US" altLang="en-US" dirty="0" smtClean="0"/>
              <a:t> -0- </a:t>
            </a:r>
            <a:r>
              <a:rPr lang="en-US" altLang="en-US" dirty="0" smtClean="0"/>
              <a:t>(not blank)</a:t>
            </a:r>
          </a:p>
          <a:p>
            <a:r>
              <a:rPr lang="en-US" altLang="en-US" dirty="0" smtClean="0"/>
              <a:t>Box 2b not checked (taxable amount </a:t>
            </a:r>
            <a:r>
              <a:rPr lang="en-US" altLang="en-US" b="1" dirty="0" smtClean="0"/>
              <a:t>was</a:t>
            </a:r>
            <a:r>
              <a:rPr lang="en-US" altLang="en-US" dirty="0" smtClean="0"/>
              <a:t> determined)</a:t>
            </a:r>
          </a:p>
          <a:p>
            <a:r>
              <a:rPr lang="en-US" altLang="en-US" dirty="0" smtClean="0"/>
              <a:t>Enter -0- in taxable distribution box 2a</a:t>
            </a:r>
          </a:p>
        </p:txBody>
      </p:sp>
      <p:sp>
        <p:nvSpPr>
          <p:cNvPr id="6" name="Title 5"/>
          <p:cNvSpPr>
            <a:spLocks noGrp="1"/>
          </p:cNvSpPr>
          <p:nvPr>
            <p:ph type="title"/>
          </p:nvPr>
        </p:nvSpPr>
        <p:spPr/>
        <p:txBody>
          <a:bodyPr/>
          <a:lstStyle/>
          <a:p>
            <a:r>
              <a:rPr lang="en-US" dirty="0" smtClean="0"/>
              <a:t>Special Case 4: Zero Taxable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96061930"/>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solidFill>
                  <a:prstClr val="black">
                    <a:tint val="75000"/>
                  </a:prstClr>
                </a:solidFill>
              </a:rPr>
              <a:t>NTTC Training – TY2018</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338ED3A5-5DFD-4230-BB90-0044010B1AE1}" type="slidenum">
              <a:rPr lang="en-US" smtClean="0">
                <a:solidFill>
                  <a:prstClr val="black">
                    <a:tint val="75000"/>
                  </a:prstClr>
                </a:solidFill>
              </a:rPr>
              <a:pPr/>
              <a:t>58</a:t>
            </a:fld>
            <a:endParaRPr lang="en-US" dirty="0">
              <a:solidFill>
                <a:prstClr val="black">
                  <a:tint val="75000"/>
                </a:prstClr>
              </a:solidFill>
            </a:endParaRPr>
          </a:p>
        </p:txBody>
      </p:sp>
      <p:sp>
        <p:nvSpPr>
          <p:cNvPr id="4" name="Content Placeholder 3"/>
          <p:cNvSpPr>
            <a:spLocks noGrp="1"/>
          </p:cNvSpPr>
          <p:nvPr>
            <p:ph sz="quarter" idx="12"/>
          </p:nvPr>
        </p:nvSpPr>
        <p:spPr/>
        <p:txBody>
          <a:bodyPr/>
          <a:lstStyle/>
          <a:p>
            <a:r>
              <a:rPr lang="en-US" dirty="0" smtClean="0"/>
              <a:t>Zero taxable 1099-R with amount in Box 5, </a:t>
            </a:r>
            <a:r>
              <a:rPr lang="en-US" dirty="0"/>
              <a:t>Loss on Termination </a:t>
            </a:r>
            <a:endParaRPr lang="en-US" dirty="0" smtClean="0"/>
          </a:p>
          <a:p>
            <a:r>
              <a:rPr lang="en-US" dirty="0" smtClean="0"/>
              <a:t>Missing 1099-R</a:t>
            </a:r>
          </a:p>
          <a:p>
            <a:r>
              <a:rPr lang="en-US" dirty="0" smtClean="0"/>
              <a:t>Hurricane Victims of 2017</a:t>
            </a:r>
            <a:endParaRPr lang="en-US" dirty="0"/>
          </a:p>
        </p:txBody>
      </p:sp>
      <p:sp>
        <p:nvSpPr>
          <p:cNvPr id="5" name="Title 4"/>
          <p:cNvSpPr>
            <a:spLocks noGrp="1"/>
          </p:cNvSpPr>
          <p:nvPr>
            <p:ph type="title"/>
          </p:nvPr>
        </p:nvSpPr>
        <p:spPr/>
        <p:txBody>
          <a:bodyPr/>
          <a:lstStyle/>
          <a:p>
            <a:r>
              <a:rPr lang="en-US" dirty="0" smtClean="0"/>
              <a:t>Pensions – Comprehensive Topics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352928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59</a:t>
            </a:fld>
            <a:endParaRPr lang="en-US" dirty="0"/>
          </a:p>
        </p:txBody>
      </p:sp>
      <p:sp>
        <p:nvSpPr>
          <p:cNvPr id="72707" name="Content Placeholder 6"/>
          <p:cNvSpPr>
            <a:spLocks noGrp="1"/>
          </p:cNvSpPr>
          <p:nvPr>
            <p:ph sz="quarter" idx="12"/>
          </p:nvPr>
        </p:nvSpPr>
        <p:spPr/>
        <p:txBody>
          <a:bodyPr/>
          <a:lstStyle/>
          <a:p>
            <a:r>
              <a:rPr lang="en-US" altLang="en-US" dirty="0" smtClean="0"/>
              <a:t>Shown to right of Box 2 of Form 1099-R</a:t>
            </a:r>
          </a:p>
          <a:p>
            <a:r>
              <a:rPr lang="en-US" altLang="en-US" dirty="0" smtClean="0"/>
              <a:t>If Box 7 code is A – May be eligible for 10-year tax option – </a:t>
            </a:r>
            <a:r>
              <a:rPr lang="en-US" altLang="en-US" b="1" dirty="0" smtClean="0"/>
              <a:t>Out of Scope</a:t>
            </a:r>
          </a:p>
        </p:txBody>
      </p:sp>
      <p:sp>
        <p:nvSpPr>
          <p:cNvPr id="26626" name="Title 5"/>
          <p:cNvSpPr>
            <a:spLocks noGrp="1"/>
          </p:cNvSpPr>
          <p:nvPr>
            <p:ph type="title"/>
          </p:nvPr>
        </p:nvSpPr>
        <p:spPr/>
        <p:txBody>
          <a:bodyPr>
            <a:normAutofit fontScale="90000"/>
          </a:bodyPr>
          <a:lstStyle/>
          <a:p>
            <a:r>
              <a:rPr lang="en-US" altLang="en-US" dirty="0" smtClean="0"/>
              <a:t>Special Case 5: Lump-sum </a:t>
            </a:r>
            <a:r>
              <a:rPr lang="en-US" altLang="en-US" dirty="0"/>
              <a:t>(total) distributions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8518737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6</a:t>
            </a:fld>
            <a:endParaRPr lang="en-US" dirty="0"/>
          </a:p>
        </p:txBody>
      </p:sp>
      <p:sp>
        <p:nvSpPr>
          <p:cNvPr id="17411" name="Content Placeholder 4"/>
          <p:cNvSpPr>
            <a:spLocks noGrp="1"/>
          </p:cNvSpPr>
          <p:nvPr>
            <p:ph sz="quarter" idx="12"/>
          </p:nvPr>
        </p:nvSpPr>
        <p:spPr/>
        <p:txBody>
          <a:bodyPr>
            <a:normAutofit/>
          </a:bodyPr>
          <a:lstStyle/>
          <a:p>
            <a:r>
              <a:rPr lang="en-US" altLang="en-US" dirty="0" smtClean="0"/>
              <a:t>Must have correct SSN on form</a:t>
            </a:r>
          </a:p>
          <a:p>
            <a:pPr lvl="1"/>
            <a:r>
              <a:rPr lang="en-US" altLang="en-US" dirty="0" smtClean="0"/>
              <a:t>If not correct – taxpayer needs a corrected Form 1099-R</a:t>
            </a:r>
          </a:p>
          <a:p>
            <a:r>
              <a:rPr lang="en-US" altLang="en-US" dirty="0" smtClean="0"/>
              <a:t>If ITIN return, e-file return in normal manner</a:t>
            </a:r>
          </a:p>
          <a:p>
            <a:pPr lvl="1"/>
            <a:r>
              <a:rPr lang="en-US" altLang="en-US" dirty="0" smtClean="0"/>
              <a:t>If ITIN return and cannot get a 1099-R with the ITIN, need to paper file the return (cannot be e-filed)</a:t>
            </a:r>
            <a:endParaRPr lang="en-US" altLang="en-US" dirty="0"/>
          </a:p>
        </p:txBody>
      </p:sp>
      <p:sp>
        <p:nvSpPr>
          <p:cNvPr id="2" name="Title 1"/>
          <p:cNvSpPr>
            <a:spLocks noGrp="1"/>
          </p:cNvSpPr>
          <p:nvPr>
            <p:ph type="title"/>
          </p:nvPr>
        </p:nvSpPr>
        <p:spPr/>
        <p:txBody>
          <a:bodyPr/>
          <a:lstStyle/>
          <a:p>
            <a:r>
              <a:rPr lang="en-US" dirty="0" smtClean="0"/>
              <a:t>Form 1099-R</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74239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60</a:t>
            </a:fld>
            <a:endParaRPr lang="en-US" dirty="0"/>
          </a:p>
        </p:txBody>
      </p:sp>
      <p:sp>
        <p:nvSpPr>
          <p:cNvPr id="78851" name="Content Placeholder 6"/>
          <p:cNvSpPr>
            <a:spLocks noGrp="1"/>
          </p:cNvSpPr>
          <p:nvPr>
            <p:ph sz="quarter" idx="12"/>
          </p:nvPr>
        </p:nvSpPr>
        <p:spPr/>
        <p:txBody>
          <a:bodyPr>
            <a:normAutofit fontScale="92500" lnSpcReduction="10000"/>
          </a:bodyPr>
          <a:lstStyle/>
          <a:p>
            <a:r>
              <a:rPr lang="en-US" altLang="en-US" dirty="0" smtClean="0"/>
              <a:t>Box 1 has gross distribution amount, Box 2a may have -0-</a:t>
            </a:r>
          </a:p>
          <a:p>
            <a:r>
              <a:rPr lang="en-US" altLang="en-US" dirty="0" smtClean="0"/>
              <a:t>Total distribution box checked</a:t>
            </a:r>
          </a:p>
          <a:p>
            <a:r>
              <a:rPr lang="en-US" altLang="en-US" dirty="0" smtClean="0"/>
              <a:t>Box 5 has number equal to or larger than Box 1</a:t>
            </a:r>
          </a:p>
          <a:p>
            <a:r>
              <a:rPr lang="en-US" altLang="en-US" dirty="0"/>
              <a:t>Confirm underlying facts with taxpayer</a:t>
            </a:r>
          </a:p>
          <a:p>
            <a:pPr lvl="1"/>
            <a:r>
              <a:rPr lang="en-US" altLang="en-US" dirty="0"/>
              <a:t>Cashed out an </a:t>
            </a:r>
            <a:r>
              <a:rPr lang="en-US" altLang="en-US" dirty="0" smtClean="0"/>
              <a:t>annuity</a:t>
            </a:r>
          </a:p>
          <a:p>
            <a:pPr lvl="1"/>
            <a:r>
              <a:rPr lang="en-US" altLang="en-US" dirty="0"/>
              <a:t>Other termination of </a:t>
            </a:r>
            <a:r>
              <a:rPr lang="en-US" altLang="en-US" dirty="0" smtClean="0"/>
              <a:t>plan</a:t>
            </a:r>
          </a:p>
          <a:p>
            <a:r>
              <a:rPr lang="en-US" altLang="en-US" dirty="0"/>
              <a:t>Enter</a:t>
            </a:r>
            <a:r>
              <a:rPr lang="en-US" altLang="en-US" dirty="0" smtClean="0"/>
              <a:t> Box 1 amount and </a:t>
            </a:r>
            <a:r>
              <a:rPr lang="en-US" altLang="en-US" dirty="0"/>
              <a:t>enter zero</a:t>
            </a:r>
            <a:r>
              <a:rPr lang="en-US" altLang="en-US" dirty="0" smtClean="0"/>
              <a:t> -0- in Box 2a</a:t>
            </a:r>
            <a:endParaRPr lang="en-US" altLang="en-US" dirty="0"/>
          </a:p>
          <a:p>
            <a:pPr lvl="1"/>
            <a:endParaRPr lang="en-US" altLang="en-US" dirty="0"/>
          </a:p>
        </p:txBody>
      </p:sp>
      <p:sp>
        <p:nvSpPr>
          <p:cNvPr id="6" name="Title 5"/>
          <p:cNvSpPr>
            <a:spLocks noGrp="1"/>
          </p:cNvSpPr>
          <p:nvPr>
            <p:ph type="title"/>
          </p:nvPr>
        </p:nvSpPr>
        <p:spPr/>
        <p:txBody>
          <a:bodyPr/>
          <a:lstStyle/>
          <a:p>
            <a:r>
              <a:rPr lang="en-US" dirty="0" smtClean="0"/>
              <a:t>Special Case 5a: Loss on Termination</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82802467"/>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61</a:t>
            </a:fld>
            <a:endParaRPr lang="en-US" dirty="0"/>
          </a:p>
        </p:txBody>
      </p:sp>
      <p:sp>
        <p:nvSpPr>
          <p:cNvPr id="82947" name="Content Placeholder 6"/>
          <p:cNvSpPr>
            <a:spLocks noGrp="1"/>
          </p:cNvSpPr>
          <p:nvPr>
            <p:ph sz="quarter" idx="12"/>
          </p:nvPr>
        </p:nvSpPr>
        <p:spPr/>
        <p:txBody>
          <a:bodyPr>
            <a:normAutofit lnSpcReduction="10000"/>
          </a:bodyPr>
          <a:lstStyle/>
          <a:p>
            <a:r>
              <a:rPr lang="en-US" altLang="en-US" dirty="0"/>
              <a:t>May have a loss on annuity if “total distribution” (box checked) and box 5 is greater than box 1</a:t>
            </a:r>
          </a:p>
          <a:p>
            <a:r>
              <a:rPr lang="en-US" altLang="en-US" dirty="0"/>
              <a:t>Potential itemized deduction for unrecovered investment in the contract</a:t>
            </a:r>
          </a:p>
          <a:p>
            <a:pPr lvl="1"/>
            <a:r>
              <a:rPr lang="en-US" altLang="en-US" b="1" dirty="0"/>
              <a:t>Not</a:t>
            </a:r>
            <a:r>
              <a:rPr lang="en-US" altLang="en-US" dirty="0"/>
              <a:t> subject to 2% of AGI floor if due to death of annuitant</a:t>
            </a:r>
          </a:p>
          <a:p>
            <a:pPr lvl="1"/>
            <a:r>
              <a:rPr lang="en-US" altLang="en-US" dirty="0"/>
              <a:t>Otherwise, subject to 2% of AGI </a:t>
            </a:r>
            <a:r>
              <a:rPr lang="en-US" altLang="en-US" dirty="0" smtClean="0"/>
              <a:t>floor for which no deduction tax years 2018 through 2025 </a:t>
            </a:r>
            <a:r>
              <a:rPr lang="en-US" altLang="en-US" dirty="0" smtClean="0"/>
              <a:t>(possible state deduction)</a:t>
            </a:r>
            <a:endParaRPr lang="en-US" altLang="en-US" dirty="0"/>
          </a:p>
        </p:txBody>
      </p:sp>
      <p:sp>
        <p:nvSpPr>
          <p:cNvPr id="6" name="Title 5"/>
          <p:cNvSpPr>
            <a:spLocks noGrp="1"/>
          </p:cNvSpPr>
          <p:nvPr>
            <p:ph type="title"/>
          </p:nvPr>
        </p:nvSpPr>
        <p:spPr/>
        <p:txBody>
          <a:bodyPr>
            <a:normAutofit/>
          </a:bodyPr>
          <a:lstStyle/>
          <a:p>
            <a:r>
              <a:rPr lang="en-US" dirty="0"/>
              <a:t>Special Case </a:t>
            </a:r>
            <a:r>
              <a:rPr lang="en-US" dirty="0" smtClean="0"/>
              <a:t>5a: </a:t>
            </a:r>
            <a:r>
              <a:rPr lang="en-US" dirty="0"/>
              <a:t>Loss on </a:t>
            </a:r>
            <a:r>
              <a:rPr lang="en-US" dirty="0" smtClean="0"/>
              <a:t>Termination (cont.)</a:t>
            </a:r>
            <a:endParaRPr lang="en-US" dirty="0"/>
          </a:p>
        </p:txBody>
      </p:sp>
      <p:sp>
        <p:nvSpPr>
          <p:cNvPr id="9" name="Rectangle 8"/>
          <p:cNvSpPr/>
          <p:nvPr/>
        </p:nvSpPr>
        <p:spPr>
          <a:xfrm>
            <a:off x="9829800" y="1219199"/>
            <a:ext cx="1600200" cy="542233"/>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Pub 4012</a:t>
            </a:r>
            <a:endParaRPr lang="en-US" sz="24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57284359"/>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62</a:t>
            </a:fld>
            <a:endParaRPr lang="en-US" dirty="0"/>
          </a:p>
        </p:txBody>
      </p:sp>
      <p:sp>
        <p:nvSpPr>
          <p:cNvPr id="82947" name="Content Placeholder 6"/>
          <p:cNvSpPr>
            <a:spLocks noGrp="1"/>
          </p:cNvSpPr>
          <p:nvPr>
            <p:ph sz="quarter" idx="12"/>
          </p:nvPr>
        </p:nvSpPr>
        <p:spPr/>
        <p:txBody>
          <a:bodyPr>
            <a:normAutofit fontScale="85000" lnSpcReduction="10000"/>
          </a:bodyPr>
          <a:lstStyle/>
          <a:p>
            <a:r>
              <a:rPr lang="en-US" altLang="en-US" dirty="0" smtClean="0"/>
              <a:t>Missing Form 1099-R</a:t>
            </a:r>
          </a:p>
          <a:p>
            <a:r>
              <a:rPr lang="en-US" altLang="en-US" dirty="0" smtClean="0"/>
              <a:t>Taxpayer attempts failed to secure form from institution and IRS</a:t>
            </a:r>
          </a:p>
          <a:p>
            <a:r>
              <a:rPr lang="en-US" altLang="en-US" dirty="0" smtClean="0"/>
              <a:t>Prepare substitute Form 4852</a:t>
            </a:r>
          </a:p>
          <a:p>
            <a:r>
              <a:rPr lang="en-US" altLang="en-US" dirty="0" smtClean="0"/>
              <a:t>Need all information that appears on 1099-R </a:t>
            </a:r>
          </a:p>
          <a:p>
            <a:r>
              <a:rPr lang="en-US" altLang="en-US" dirty="0"/>
              <a:t>Taxpayer should retain copy of Form 4852</a:t>
            </a:r>
            <a:endParaRPr lang="en-US" altLang="en-US" dirty="0" smtClean="0"/>
          </a:p>
          <a:p>
            <a:r>
              <a:rPr lang="en-US" altLang="en-US" dirty="0" smtClean="0"/>
              <a:t>Amended return may be necessary if Form </a:t>
            </a:r>
            <a:r>
              <a:rPr lang="en-US" altLang="en-US" dirty="0"/>
              <a:t>1099-R</a:t>
            </a:r>
            <a:r>
              <a:rPr lang="en-US" altLang="en-US" dirty="0" smtClean="0"/>
              <a:t> received later and information differs</a:t>
            </a:r>
            <a:endParaRPr lang="en-US" altLang="en-US" dirty="0"/>
          </a:p>
        </p:txBody>
      </p:sp>
      <p:sp>
        <p:nvSpPr>
          <p:cNvPr id="6" name="Title 5"/>
          <p:cNvSpPr>
            <a:spLocks noGrp="1"/>
          </p:cNvSpPr>
          <p:nvPr>
            <p:ph type="title"/>
          </p:nvPr>
        </p:nvSpPr>
        <p:spPr/>
        <p:txBody>
          <a:bodyPr>
            <a:normAutofit/>
          </a:bodyPr>
          <a:lstStyle/>
          <a:p>
            <a:r>
              <a:rPr lang="en-US" dirty="0"/>
              <a:t>Special Case </a:t>
            </a:r>
            <a:r>
              <a:rPr lang="en-US" dirty="0" smtClean="0"/>
              <a:t>6: Missing 1099-R</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81775188"/>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NTTC Training – TY2018</a:t>
            </a:r>
            <a:endParaRPr lang="en-US" dirty="0"/>
          </a:p>
        </p:txBody>
      </p:sp>
      <p:sp>
        <p:nvSpPr>
          <p:cNvPr id="3" name="Slide Number Placeholder 2"/>
          <p:cNvSpPr>
            <a:spLocks noGrp="1"/>
          </p:cNvSpPr>
          <p:nvPr>
            <p:ph type="sldNum" sz="quarter" idx="11"/>
          </p:nvPr>
        </p:nvSpPr>
        <p:spPr/>
        <p:txBody>
          <a:bodyPr/>
          <a:lstStyle/>
          <a:p>
            <a:fld id="{338ED3A5-5DFD-4230-BB90-0044010B1AE1}" type="slidenum">
              <a:rPr lang="en-US" smtClean="0"/>
              <a:pPr/>
              <a:t>63</a:t>
            </a:fld>
            <a:endParaRPr lang="en-US" dirty="0"/>
          </a:p>
        </p:txBody>
      </p:sp>
      <p:sp>
        <p:nvSpPr>
          <p:cNvPr id="4" name="Content Placeholder 3"/>
          <p:cNvSpPr>
            <a:spLocks noGrp="1"/>
          </p:cNvSpPr>
          <p:nvPr>
            <p:ph sz="quarter" idx="12"/>
          </p:nvPr>
        </p:nvSpPr>
        <p:spPr/>
        <p:txBody>
          <a:bodyPr>
            <a:normAutofit fontScale="70000" lnSpcReduction="20000"/>
          </a:bodyPr>
          <a:lstStyle/>
          <a:p>
            <a:r>
              <a:rPr lang="en-US" dirty="0" smtClean="0"/>
              <a:t>Relief provided for plan loans and hardship distributions to an individual whose principal place of abode is located in the hurricane disaster area and who has sustained an economic loss by reason of Hurricane Harvey, Irma, or Maria</a:t>
            </a:r>
          </a:p>
          <a:p>
            <a:r>
              <a:rPr lang="en-US" dirty="0" smtClean="0"/>
              <a:t>Provides an exception to the 10 percent early retirement plan withdrawal penalty for qualified hurricane relief distributions</a:t>
            </a:r>
          </a:p>
          <a:p>
            <a:r>
              <a:rPr lang="en-US" dirty="0" smtClean="0"/>
              <a:t>Provides favorable repayment terms over 3 years, and allows taxpayers the option of spreading out income inclusion resulting from such withdrawals over a 3-year period. </a:t>
            </a:r>
          </a:p>
          <a:p>
            <a:r>
              <a:rPr lang="en-US" dirty="0" smtClean="0"/>
              <a:t>These options require the completion of Form 8915-B, Qualified 2017 Disaster Retirement Plan Distributions and Repayments, and/or Form 8606, Nondeductible IRAs, and are </a:t>
            </a:r>
            <a:r>
              <a:rPr lang="en-US" b="1" dirty="0" smtClean="0"/>
              <a:t>out of scope</a:t>
            </a:r>
            <a:endParaRPr lang="en-US" b="1" dirty="0"/>
          </a:p>
        </p:txBody>
      </p:sp>
      <p:sp>
        <p:nvSpPr>
          <p:cNvPr id="5" name="Title 4"/>
          <p:cNvSpPr>
            <a:spLocks noGrp="1"/>
          </p:cNvSpPr>
          <p:nvPr>
            <p:ph type="title"/>
          </p:nvPr>
        </p:nvSpPr>
        <p:spPr/>
        <p:txBody>
          <a:bodyPr>
            <a:normAutofit/>
          </a:bodyPr>
          <a:lstStyle/>
          <a:p>
            <a:r>
              <a:rPr lang="en-US" dirty="0" smtClean="0"/>
              <a:t>Special Case 7: 2017 Hurricane Victims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604491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normAutofit/>
          </a:bodyPr>
          <a:lstStyle/>
          <a:p>
            <a:endParaRPr lang="en-US" dirty="0"/>
          </a:p>
        </p:txBody>
      </p:sp>
      <p:sp>
        <p:nvSpPr>
          <p:cNvPr id="10242" name="Rectangle 2"/>
          <p:cNvSpPr>
            <a:spLocks noGrp="1" noChangeArrowheads="1"/>
          </p:cNvSpPr>
          <p:nvPr>
            <p:ph type="title"/>
          </p:nvPr>
        </p:nvSpPr>
        <p:spPr/>
        <p:txBody>
          <a:bodyPr/>
          <a:lstStyle/>
          <a:p>
            <a:r>
              <a:rPr lang="en-US" altLang="en-US" dirty="0" smtClean="0"/>
              <a:t>For All Retirement Distributions</a:t>
            </a:r>
            <a:endParaRPr lang="en-US"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651089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65</a:t>
            </a:fld>
            <a:endParaRPr lang="en-US" dirty="0"/>
          </a:p>
        </p:txBody>
      </p:sp>
      <p:sp>
        <p:nvSpPr>
          <p:cNvPr id="96259" name="Rectangle 3"/>
          <p:cNvSpPr>
            <a:spLocks noGrp="1" noChangeArrowheads="1"/>
          </p:cNvSpPr>
          <p:nvPr>
            <p:ph sz="quarter" idx="12"/>
          </p:nvPr>
        </p:nvSpPr>
        <p:spPr/>
        <p:txBody>
          <a:bodyPr>
            <a:normAutofit fontScale="85000" lnSpcReduction="20000"/>
          </a:bodyPr>
          <a:lstStyle/>
          <a:p>
            <a:r>
              <a:rPr lang="en-US" altLang="en-US" dirty="0" smtClean="0"/>
              <a:t>Check accuracy of input</a:t>
            </a:r>
          </a:p>
          <a:p>
            <a:pPr lvl="1"/>
            <a:r>
              <a:rPr lang="en-US" altLang="en-US" dirty="0" smtClean="0"/>
              <a:t>Verify EIN</a:t>
            </a:r>
          </a:p>
          <a:p>
            <a:pPr lvl="1"/>
            <a:r>
              <a:rPr lang="en-US" altLang="en-US" dirty="0" smtClean="0"/>
              <a:t>Verify federal and state withholding</a:t>
            </a:r>
          </a:p>
          <a:p>
            <a:r>
              <a:rPr lang="en-US" altLang="en-US" dirty="0" smtClean="0"/>
              <a:t>Confirm any basis recovered correctly (Form 8606 or simplified method)</a:t>
            </a:r>
          </a:p>
          <a:p>
            <a:r>
              <a:rPr lang="en-US" altLang="en-US" dirty="0" smtClean="0"/>
              <a:t>Review special cases</a:t>
            </a:r>
          </a:p>
          <a:p>
            <a:pPr lvl="1"/>
            <a:r>
              <a:rPr lang="en-US" altLang="en-US" dirty="0" smtClean="0"/>
              <a:t>Disability</a:t>
            </a:r>
          </a:p>
          <a:p>
            <a:pPr lvl="1"/>
            <a:r>
              <a:rPr lang="en-US" altLang="en-US" dirty="0" smtClean="0"/>
              <a:t>Civil service with health insurance</a:t>
            </a:r>
          </a:p>
          <a:p>
            <a:pPr lvl="1"/>
            <a:r>
              <a:rPr lang="en-US" altLang="en-US" dirty="0" smtClean="0"/>
              <a:t>PSO</a:t>
            </a:r>
          </a:p>
        </p:txBody>
      </p:sp>
      <p:sp>
        <p:nvSpPr>
          <p:cNvPr id="13314" name="Rectangle 2"/>
          <p:cNvSpPr>
            <a:spLocks noGrp="1" noChangeArrowheads="1"/>
          </p:cNvSpPr>
          <p:nvPr>
            <p:ph type="title"/>
          </p:nvPr>
        </p:nvSpPr>
        <p:spPr/>
        <p:txBody>
          <a:bodyPr/>
          <a:lstStyle/>
          <a:p>
            <a:r>
              <a:rPr lang="en-US" dirty="0" smtClean="0"/>
              <a:t>Quality Review</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79719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66</a:t>
            </a:fld>
            <a:endParaRPr lang="en-US" dirty="0"/>
          </a:p>
        </p:txBody>
      </p:sp>
      <p:sp>
        <p:nvSpPr>
          <p:cNvPr id="96259" name="Rectangle 3"/>
          <p:cNvSpPr>
            <a:spLocks noGrp="1" noChangeArrowheads="1"/>
          </p:cNvSpPr>
          <p:nvPr>
            <p:ph sz="quarter" idx="12"/>
          </p:nvPr>
        </p:nvSpPr>
        <p:spPr/>
        <p:txBody>
          <a:bodyPr>
            <a:normAutofit/>
          </a:bodyPr>
          <a:lstStyle/>
          <a:p>
            <a:r>
              <a:rPr lang="en-US" altLang="en-US" dirty="0" smtClean="0"/>
              <a:t>Verify income correctly reported on Form 1040</a:t>
            </a:r>
          </a:p>
          <a:p>
            <a:pPr lvl="1"/>
            <a:r>
              <a:rPr lang="en-US" altLang="en-US" dirty="0" smtClean="0"/>
              <a:t>If IRA box checked on W-2 income reported on IRA line Form 1040</a:t>
            </a:r>
          </a:p>
          <a:p>
            <a:r>
              <a:rPr lang="en-US" altLang="en-US" dirty="0" smtClean="0"/>
              <a:t>Verify no additional actions necessary </a:t>
            </a:r>
          </a:p>
          <a:p>
            <a:pPr lvl="1"/>
            <a:r>
              <a:rPr lang="en-US" altLang="en-US" dirty="0" smtClean="0"/>
              <a:t>Exception </a:t>
            </a:r>
            <a:r>
              <a:rPr lang="en-US" altLang="en-US" dirty="0"/>
              <a:t>for early </a:t>
            </a:r>
            <a:r>
              <a:rPr lang="en-US" altLang="en-US" dirty="0" smtClean="0"/>
              <a:t>distribution</a:t>
            </a:r>
          </a:p>
          <a:p>
            <a:pPr lvl="1"/>
            <a:r>
              <a:rPr lang="en-US" altLang="en-US" dirty="0" smtClean="0"/>
              <a:t>Health insurance or LTC coverage deduction necessary</a:t>
            </a:r>
          </a:p>
        </p:txBody>
      </p:sp>
      <p:sp>
        <p:nvSpPr>
          <p:cNvPr id="13314" name="Rectangle 2"/>
          <p:cNvSpPr>
            <a:spLocks noGrp="1" noChangeArrowheads="1"/>
          </p:cNvSpPr>
          <p:nvPr>
            <p:ph type="title"/>
          </p:nvPr>
        </p:nvSpPr>
        <p:spPr/>
        <p:txBody>
          <a:bodyPr/>
          <a:lstStyle/>
          <a:p>
            <a:r>
              <a:rPr lang="en-US" dirty="0"/>
              <a:t>Quality Review</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31977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67</a:t>
            </a:fld>
            <a:endParaRPr lang="en-US" dirty="0"/>
          </a:p>
        </p:txBody>
      </p:sp>
      <p:sp>
        <p:nvSpPr>
          <p:cNvPr id="98307" name="Content Placeholder 2"/>
          <p:cNvSpPr>
            <a:spLocks noGrp="1"/>
          </p:cNvSpPr>
          <p:nvPr>
            <p:ph sz="quarter" idx="12"/>
          </p:nvPr>
        </p:nvSpPr>
        <p:spPr/>
        <p:txBody>
          <a:bodyPr>
            <a:normAutofit/>
          </a:bodyPr>
          <a:lstStyle/>
          <a:p>
            <a:r>
              <a:rPr lang="en-US" altLang="en-US" dirty="0" smtClean="0"/>
              <a:t>Advise taxpayers </a:t>
            </a:r>
            <a:r>
              <a:rPr lang="en-US" altLang="en-US" dirty="0"/>
              <a:t>approaching</a:t>
            </a:r>
            <a:r>
              <a:rPr lang="en-US" altLang="en-US" dirty="0" smtClean="0"/>
              <a:t> 70½ of RMD requirements</a:t>
            </a:r>
          </a:p>
          <a:p>
            <a:r>
              <a:rPr lang="en-US" altLang="en-US" dirty="0" smtClean="0"/>
              <a:t>Review distribution rules if approaching 59½</a:t>
            </a:r>
          </a:p>
          <a:p>
            <a:r>
              <a:rPr lang="en-US" altLang="en-US" dirty="0" smtClean="0"/>
              <a:t>Review </a:t>
            </a:r>
            <a:r>
              <a:rPr lang="en-US" altLang="en-US" dirty="0"/>
              <a:t>withholding for next year</a:t>
            </a:r>
          </a:p>
          <a:p>
            <a:pPr lvl="1"/>
            <a:r>
              <a:rPr lang="en-US" altLang="en-US" dirty="0"/>
              <a:t>W-4P</a:t>
            </a:r>
          </a:p>
          <a:p>
            <a:pPr lvl="1"/>
            <a:r>
              <a:rPr lang="en-US" altLang="en-US" dirty="0"/>
              <a:t>W-4V for government payments</a:t>
            </a:r>
            <a:br>
              <a:rPr lang="en-US" altLang="en-US" dirty="0"/>
            </a:br>
            <a:endParaRPr lang="en-US" altLang="en-US" dirty="0"/>
          </a:p>
          <a:p>
            <a:endParaRPr lang="en-US" altLang="en-US" dirty="0"/>
          </a:p>
        </p:txBody>
      </p:sp>
      <p:sp>
        <p:nvSpPr>
          <p:cNvPr id="14338" name="Title 1"/>
          <p:cNvSpPr>
            <a:spLocks noGrp="1"/>
          </p:cNvSpPr>
          <p:nvPr>
            <p:ph type="title"/>
          </p:nvPr>
        </p:nvSpPr>
        <p:spPr/>
        <p:txBody>
          <a:bodyPr/>
          <a:lstStyle/>
          <a:p>
            <a:r>
              <a:rPr lang="en-US" dirty="0"/>
              <a:t>Exit Interview</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580553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solidFill>
                  <a:prstClr val="black">
                    <a:tint val="75000"/>
                  </a:prstClr>
                </a:solidFill>
              </a:rPr>
              <a:t>NTTC Training – TY2018</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68</a:t>
            </a:fld>
            <a:endParaRPr lang="en-US" dirty="0">
              <a:solidFill>
                <a:prstClr val="black">
                  <a:tint val="75000"/>
                </a:prstClr>
              </a:solidFill>
            </a:endParaRPr>
          </a:p>
        </p:txBody>
      </p:sp>
      <p:sp>
        <p:nvSpPr>
          <p:cNvPr id="87043" name="Content Placeholder 2"/>
          <p:cNvSpPr>
            <a:spLocks noGrp="1"/>
          </p:cNvSpPr>
          <p:nvPr>
            <p:ph sz="quarter" idx="12"/>
          </p:nvPr>
        </p:nvSpPr>
        <p:spPr>
          <a:xfrm>
            <a:off x="2400300" y="2592638"/>
            <a:ext cx="2705100" cy="930275"/>
          </a:xfrm>
          <a:prstGeom prst="rect">
            <a:avLst/>
          </a:prstGeom>
        </p:spPr>
        <p:txBody>
          <a:bodyPr rtlCol="0">
            <a:normAutofit/>
          </a:bodyPr>
          <a:lstStyle/>
          <a:p>
            <a:pPr>
              <a:buClr>
                <a:schemeClr val="accent3">
                  <a:lumMod val="75000"/>
                </a:schemeClr>
              </a:buClr>
              <a:buNone/>
              <a:defRPr/>
            </a:pPr>
            <a:r>
              <a:rPr lang="en-US" b="1" dirty="0">
                <a:solidFill>
                  <a:srgbClr val="000000"/>
                </a:solidFill>
              </a:rPr>
              <a:t>Questions…</a:t>
            </a:r>
            <a:endParaRPr lang="en-US" altLang="en-US" b="1" dirty="0">
              <a:solidFill>
                <a:srgbClr val="000000"/>
              </a:solidFill>
            </a:endParaRPr>
          </a:p>
          <a:p>
            <a:pPr>
              <a:buClr>
                <a:schemeClr val="accent3">
                  <a:lumMod val="75000"/>
                </a:schemeClr>
              </a:buClr>
              <a:buNone/>
              <a:defRPr/>
            </a:pPr>
            <a:endParaRPr lang="en-US" altLang="en-US" dirty="0"/>
          </a:p>
          <a:p>
            <a:pPr>
              <a:buClr>
                <a:schemeClr val="accent3">
                  <a:lumMod val="75000"/>
                </a:schemeClr>
              </a:buClr>
              <a:buNone/>
              <a:defRPr/>
            </a:pPr>
            <a:endParaRPr lang="en-US" altLang="en-US" dirty="0"/>
          </a:p>
        </p:txBody>
      </p:sp>
      <p:sp>
        <p:nvSpPr>
          <p:cNvPr id="11266" name="Title 1"/>
          <p:cNvSpPr>
            <a:spLocks noGrp="1"/>
          </p:cNvSpPr>
          <p:nvPr>
            <p:ph type="title"/>
          </p:nvPr>
        </p:nvSpPr>
        <p:spPr/>
        <p:txBody>
          <a:bodyPr/>
          <a:lstStyle/>
          <a:p>
            <a:pPr>
              <a:defRPr/>
            </a:pPr>
            <a:r>
              <a:rPr lang="en-US" dirty="0"/>
              <a:t>IRA and Pension Income</a:t>
            </a:r>
          </a:p>
        </p:txBody>
      </p:sp>
      <p:pic>
        <p:nvPicPr>
          <p:cNvPr id="99334" name="Picture 3" descr="j043440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3" y="2022230"/>
            <a:ext cx="1362075" cy="19081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9335" name="Picture 6" descr="j0434411"/>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91400" y="4114800"/>
            <a:ext cx="1625600" cy="1828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 name="Rectangle 3"/>
          <p:cNvSpPr/>
          <p:nvPr/>
        </p:nvSpPr>
        <p:spPr>
          <a:xfrm>
            <a:off x="4719641" y="4343400"/>
            <a:ext cx="2346325" cy="584200"/>
          </a:xfrm>
          <a:prstGeom prst="rect">
            <a:avLst/>
          </a:prstGeom>
        </p:spPr>
        <p:txBody>
          <a:bodyPr wrap="none">
            <a:spAutoFit/>
          </a:bodyPr>
          <a:lstStyle/>
          <a:p>
            <a:pPr eaLnBrk="1" hangingPunct="1">
              <a:defRPr/>
            </a:pPr>
            <a:r>
              <a:rPr lang="en-US" sz="3200" b="1" dirty="0">
                <a:solidFill>
                  <a:srgbClr val="000000"/>
                </a:solidFill>
              </a:rPr>
              <a:t>Comments</a:t>
            </a:r>
            <a:r>
              <a:rPr lang="en-US" sz="3200" b="1" dirty="0">
                <a:solidFill>
                  <a:schemeClr val="accent5">
                    <a:lumMod val="50000"/>
                  </a:schemeClr>
                </a:solidFill>
              </a:rPr>
              <a:t>…</a:t>
            </a:r>
            <a:endParaRPr lang="en-US" sz="32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85675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NTTC Training – TY2018</a:t>
            </a:r>
            <a:endParaRPr lang="en-US" dirty="0"/>
          </a:p>
        </p:txBody>
      </p:sp>
      <p:sp>
        <p:nvSpPr>
          <p:cNvPr id="6" name="Slide Number Placeholder 5"/>
          <p:cNvSpPr>
            <a:spLocks noGrp="1"/>
          </p:cNvSpPr>
          <p:nvPr>
            <p:ph type="sldNum" sz="quarter" idx="11"/>
          </p:nvPr>
        </p:nvSpPr>
        <p:spPr/>
        <p:txBody>
          <a:bodyPr/>
          <a:lstStyle/>
          <a:p>
            <a:fld id="{338ED3A5-5DFD-4230-BB90-0044010B1AE1}" type="slidenum">
              <a:rPr lang="en-US" smtClean="0"/>
              <a:pPr/>
              <a:t>7</a:t>
            </a:fld>
            <a:endParaRPr lang="en-US" dirty="0"/>
          </a:p>
        </p:txBody>
      </p:sp>
      <p:sp>
        <p:nvSpPr>
          <p:cNvPr id="8" name="Content Placeholder 7"/>
          <p:cNvSpPr>
            <a:spLocks noGrp="1"/>
          </p:cNvSpPr>
          <p:nvPr>
            <p:ph sz="quarter" idx="12"/>
          </p:nvPr>
        </p:nvSpPr>
        <p:spPr/>
        <p:txBody>
          <a:bodyPr/>
          <a:lstStyle/>
          <a:p>
            <a:r>
              <a:rPr lang="en-US" dirty="0" smtClean="0"/>
              <a:t>More often seen:</a:t>
            </a:r>
            <a:endParaRPr lang="en-US" dirty="0"/>
          </a:p>
        </p:txBody>
      </p:sp>
      <p:sp>
        <p:nvSpPr>
          <p:cNvPr id="2" name="Title 1"/>
          <p:cNvSpPr>
            <a:spLocks noGrp="1"/>
          </p:cNvSpPr>
          <p:nvPr>
            <p:ph type="title"/>
          </p:nvPr>
        </p:nvSpPr>
        <p:spPr/>
        <p:txBody>
          <a:bodyPr/>
          <a:lstStyle/>
          <a:p>
            <a:r>
              <a:rPr lang="en-US" dirty="0" smtClean="0"/>
              <a:t>1099-R Box 7 Distribution Codes</a:t>
            </a:r>
            <a:endParaRPr lang="en-US" dirty="0"/>
          </a:p>
        </p:txBody>
      </p:sp>
      <p:graphicFrame>
        <p:nvGraphicFramePr>
          <p:cNvPr id="3" name="Table 2"/>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6060570"/>
              </p:ext>
            </p:extLst>
          </p:nvPr>
        </p:nvGraphicFramePr>
        <p:xfrm>
          <a:off x="1156982" y="2375687"/>
          <a:ext cx="10120618" cy="3524346"/>
        </p:xfrm>
        <a:graphic>
          <a:graphicData uri="http://schemas.openxmlformats.org/drawingml/2006/table">
            <a:tbl>
              <a:tblPr firstRow="1" bandRow="1">
                <a:tableStyleId>{2D5ABB26-0587-4C30-8999-92F81FD0307C}</a:tableStyleId>
              </a:tblPr>
              <a:tblGrid>
                <a:gridCol w="73152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0"/>
                    </a:ext>
                  </a:extLst>
                </a:gridCol>
                <a:gridCol w="9389098">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1"/>
                    </a:ext>
                  </a:extLst>
                </a:gridCol>
              </a:tblGrid>
              <a:tr h="587391">
                <a:tc>
                  <a:txBody>
                    <a:bodyPr/>
                    <a:lstStyle/>
                    <a:p>
                      <a:pPr algn="ctr">
                        <a:tabLst>
                          <a:tab pos="1490663" algn="l"/>
                        </a:tabLst>
                      </a:pPr>
                      <a:r>
                        <a:rPr lang="en-US" sz="3000" b="0" dirty="0">
                          <a:solidFill>
                            <a:srgbClr val="0000FF"/>
                          </a:solidFill>
                        </a:rPr>
                        <a:t>7</a:t>
                      </a:r>
                    </a:p>
                  </a:txBody>
                  <a:tcPr marL="45720" marR="4572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indent="0"/>
                      <a:r>
                        <a:rPr lang="en-US" sz="3000" b="0" dirty="0">
                          <a:solidFill>
                            <a:srgbClr val="0000FF"/>
                          </a:solidFill>
                        </a:rPr>
                        <a:t>Normal distribution (most common)</a:t>
                      </a:r>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0"/>
                  </a:ext>
                </a:extLst>
              </a:tr>
              <a:tr h="587391">
                <a:tc>
                  <a:txBody>
                    <a:bodyPr/>
                    <a:lstStyle/>
                    <a:p>
                      <a:pPr algn="ctr"/>
                      <a:r>
                        <a:rPr lang="en-US" sz="3000" b="0" dirty="0"/>
                        <a:t>1</a:t>
                      </a:r>
                    </a:p>
                  </a:txBody>
                  <a:tcPr marL="45720" marR="4572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0" dirty="0"/>
                        <a:t>Early withdrawal, no known exception, 10% additional tax</a:t>
                      </a:r>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1"/>
                  </a:ext>
                </a:extLst>
              </a:tr>
              <a:tr h="587391">
                <a:tc>
                  <a:txBody>
                    <a:bodyPr/>
                    <a:lstStyle/>
                    <a:p>
                      <a:pPr algn="ctr"/>
                      <a:r>
                        <a:rPr lang="en-US" sz="3000" b="0" dirty="0"/>
                        <a:t>2</a:t>
                      </a:r>
                    </a:p>
                  </a:txBody>
                  <a:tcPr marL="45720" marR="4572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0" dirty="0"/>
                        <a:t>Early distribution, exception applies</a:t>
                      </a:r>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2"/>
                  </a:ext>
                </a:extLst>
              </a:tr>
              <a:tr h="587391">
                <a:tc>
                  <a:txBody>
                    <a:bodyPr/>
                    <a:lstStyle/>
                    <a:p>
                      <a:pPr algn="ctr"/>
                      <a:r>
                        <a:rPr lang="en-US" sz="3000" b="0" dirty="0"/>
                        <a:t>3</a:t>
                      </a:r>
                    </a:p>
                  </a:txBody>
                  <a:tcPr marL="45720" marR="4572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0" dirty="0"/>
                        <a:t>Disability</a:t>
                      </a:r>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3"/>
                  </a:ext>
                </a:extLst>
              </a:tr>
              <a:tr h="587391">
                <a:tc>
                  <a:txBody>
                    <a:bodyPr/>
                    <a:lstStyle/>
                    <a:p>
                      <a:pPr algn="ctr"/>
                      <a:r>
                        <a:rPr lang="en-US" sz="3000" b="0" dirty="0"/>
                        <a:t>4</a:t>
                      </a:r>
                    </a:p>
                  </a:txBody>
                  <a:tcPr marL="45720" marR="4572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0" dirty="0"/>
                        <a:t>Death</a:t>
                      </a:r>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4"/>
                  </a:ext>
                </a:extLst>
              </a:tr>
              <a:tr h="587391">
                <a:tc>
                  <a:txBody>
                    <a:bodyPr/>
                    <a:lstStyle/>
                    <a:p>
                      <a:pPr algn="ctr"/>
                      <a:r>
                        <a:rPr lang="en-US" sz="3000" b="0" dirty="0">
                          <a:solidFill>
                            <a:schemeClr val="tx1"/>
                          </a:solidFill>
                        </a:rPr>
                        <a:t>G</a:t>
                      </a: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0" kern="1200" dirty="0">
                          <a:solidFill>
                            <a:schemeClr val="tx1"/>
                          </a:solidFill>
                          <a:latin typeface="+mn-lt"/>
                          <a:ea typeface="+mn-ea"/>
                          <a:cs typeface="+mn-cs"/>
                        </a:rPr>
                        <a:t>Rollover not taxable, no additional tax applies</a:t>
                      </a: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542654742"/>
                  </a:ext>
                </a:extLst>
              </a:tr>
            </a:tbl>
          </a:graphicData>
        </a:graphic>
      </p:graphicFrame>
      <p:sp>
        <p:nvSpPr>
          <p:cNvPr id="4" name="Rectangle 3"/>
          <p:cNvSpPr/>
          <p:nvPr/>
        </p:nvSpPr>
        <p:spPr>
          <a:xfrm>
            <a:off x="10058400" y="1171835"/>
            <a:ext cx="1905000" cy="428365"/>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Pub 4012 Tab D</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8790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8</a:t>
            </a:fld>
            <a:endParaRPr lang="en-US" dirty="0"/>
          </a:p>
        </p:txBody>
      </p:sp>
      <p:sp>
        <p:nvSpPr>
          <p:cNvPr id="4" name="Content Placeholder 3"/>
          <p:cNvSpPr>
            <a:spLocks noGrp="1"/>
          </p:cNvSpPr>
          <p:nvPr>
            <p:ph sz="quarter" idx="12"/>
          </p:nvPr>
        </p:nvSpPr>
        <p:spPr/>
        <p:txBody>
          <a:bodyPr/>
          <a:lstStyle/>
          <a:p>
            <a:r>
              <a:rPr lang="en-US" dirty="0" smtClean="0"/>
              <a:t>Less common codes:</a:t>
            </a:r>
            <a:endParaRPr lang="en-US" dirty="0"/>
          </a:p>
        </p:txBody>
      </p:sp>
      <p:sp>
        <p:nvSpPr>
          <p:cNvPr id="2" name="Title 1"/>
          <p:cNvSpPr>
            <a:spLocks noGrp="1"/>
          </p:cNvSpPr>
          <p:nvPr>
            <p:ph type="title"/>
          </p:nvPr>
        </p:nvSpPr>
        <p:spPr/>
        <p:txBody>
          <a:bodyPr/>
          <a:lstStyle/>
          <a:p>
            <a:r>
              <a:rPr lang="en-US" dirty="0" smtClean="0"/>
              <a:t>1099-R Box 7 Distribution Codes</a:t>
            </a:r>
            <a:endParaRPr lang="en-US" dirty="0"/>
          </a:p>
        </p:txBody>
      </p:sp>
      <p:graphicFrame>
        <p:nvGraphicFramePr>
          <p:cNvPr id="7" name="Table 6"/>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7493224"/>
              </p:ext>
            </p:extLst>
          </p:nvPr>
        </p:nvGraphicFramePr>
        <p:xfrm>
          <a:off x="1066803" y="2340732"/>
          <a:ext cx="9751391" cy="3602868"/>
        </p:xfrm>
        <a:graphic>
          <a:graphicData uri="http://schemas.openxmlformats.org/drawingml/2006/table">
            <a:tbl>
              <a:tblPr firstRow="1" bandRow="1">
                <a:tableStyleId>{2D5ABB26-0587-4C30-8999-92F81FD0307C}</a:tableStyleId>
              </a:tblPr>
              <a:tblGrid>
                <a:gridCol w="1125328">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0"/>
                    </a:ext>
                  </a:extLst>
                </a:gridCol>
                <a:gridCol w="8626063">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1"/>
                    </a:ext>
                  </a:extLst>
                </a:gridCol>
              </a:tblGrid>
              <a:tr h="626383">
                <a:tc>
                  <a:txBody>
                    <a:bodyPr/>
                    <a:lstStyle/>
                    <a:p>
                      <a:pPr algn="ctr">
                        <a:lnSpc>
                          <a:spcPct val="90000"/>
                        </a:lnSpc>
                      </a:pPr>
                      <a:r>
                        <a:rPr lang="en-US" sz="2800" b="0" dirty="0">
                          <a:solidFill>
                            <a:schemeClr val="tx1"/>
                          </a:solidFill>
                        </a:rPr>
                        <a:t>S</a:t>
                      </a: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nSpc>
                          <a:spcPct val="90000"/>
                        </a:lnSpc>
                      </a:pPr>
                      <a:r>
                        <a:rPr lang="en-US" sz="2800" b="0" dirty="0"/>
                        <a:t>Early distribution from a SIMPLE IRA in the first 2 years, no known exception</a:t>
                      </a:r>
                      <a:endParaRPr lang="en-US" sz="2800" b="0"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424874072"/>
                  </a:ext>
                </a:extLst>
              </a:tr>
              <a:tr h="548662">
                <a:tc>
                  <a:txBody>
                    <a:bodyPr/>
                    <a:lstStyle/>
                    <a:p>
                      <a:pPr algn="ctr"/>
                      <a:r>
                        <a:rPr lang="en-US" sz="3000" b="0" dirty="0">
                          <a:solidFill>
                            <a:schemeClr val="tx1"/>
                          </a:solidFill>
                        </a:rPr>
                        <a:t>F</a:t>
                      </a: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0" dirty="0"/>
                        <a:t>Charitable gift annuity</a:t>
                      </a:r>
                      <a:endParaRPr lang="en-US" sz="3000" b="0"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0"/>
                  </a:ext>
                </a:extLst>
              </a:tr>
              <a:tr h="548662">
                <a:tc>
                  <a:txBody>
                    <a:bodyPr/>
                    <a:lstStyle/>
                    <a:p>
                      <a:pPr algn="ctr">
                        <a:lnSpc>
                          <a:spcPct val="90000"/>
                        </a:lnSpc>
                      </a:pPr>
                      <a:r>
                        <a:rPr lang="en-US" sz="2800" b="0" dirty="0">
                          <a:solidFill>
                            <a:schemeClr val="tx1"/>
                          </a:solidFill>
                        </a:rPr>
                        <a:t>Q</a:t>
                      </a:r>
                    </a:p>
                  </a:txBody>
                  <a:tcPr marT="45731" marB="45731"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nSpc>
                          <a:spcPct val="90000"/>
                        </a:lnSpc>
                      </a:pPr>
                      <a:r>
                        <a:rPr lang="en-US" sz="2800" b="0" dirty="0"/>
                        <a:t>Qualified distribution from a Roth IRA</a:t>
                      </a:r>
                    </a:p>
                  </a:txBody>
                  <a:tcPr marT="45731" marB="45731"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1"/>
                  </a:ext>
                </a:extLst>
              </a:tr>
              <a:tr h="548662">
                <a:tc>
                  <a:txBody>
                    <a:bodyPr/>
                    <a:lstStyle/>
                    <a:p>
                      <a:pPr algn="ctr"/>
                      <a:r>
                        <a:rPr lang="en-US" sz="3000" b="0" dirty="0">
                          <a:solidFill>
                            <a:schemeClr val="tx1"/>
                          </a:solidFill>
                        </a:rPr>
                        <a:t>B</a:t>
                      </a: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0" dirty="0"/>
                        <a:t>Designated Roth account distribution</a:t>
                      </a:r>
                      <a:endParaRPr lang="en-US" sz="3000" b="0"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2"/>
                  </a:ext>
                </a:extLst>
              </a:tr>
              <a:tr h="548662">
                <a:tc>
                  <a:txBody>
                    <a:bodyPr/>
                    <a:lstStyle/>
                    <a:p>
                      <a:pPr algn="ctr"/>
                      <a:r>
                        <a:rPr lang="en-US" sz="3000" b="0" dirty="0">
                          <a:solidFill>
                            <a:schemeClr val="tx1"/>
                          </a:solidFill>
                        </a:rPr>
                        <a:t>H</a:t>
                      </a: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0" dirty="0"/>
                        <a:t>Rollover from designated Roth to Roth IRA</a:t>
                      </a:r>
                      <a:endParaRPr lang="en-US" sz="3000" b="0"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3"/>
                  </a:ext>
                </a:extLst>
              </a:tr>
              <a:tr h="548662">
                <a:tc>
                  <a:txBody>
                    <a:bodyPr/>
                    <a:lstStyle/>
                    <a:p>
                      <a:pPr algn="ctr">
                        <a:lnSpc>
                          <a:spcPct val="90000"/>
                        </a:lnSpc>
                      </a:pPr>
                      <a:r>
                        <a:rPr lang="en-US" sz="2800" b="0" dirty="0">
                          <a:solidFill>
                            <a:schemeClr val="tx1"/>
                          </a:solidFill>
                        </a:rPr>
                        <a:t>U</a:t>
                      </a:r>
                    </a:p>
                  </a:txBody>
                  <a:tcPr marT="45731" marB="45731"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2800" b="0" dirty="0"/>
                        <a:t>Dividends distributed from an ESOP under section 404 (k)</a:t>
                      </a:r>
                      <a:endParaRPr lang="en-US" sz="2800" b="0" kern="1200" dirty="0">
                        <a:solidFill>
                          <a:schemeClr val="tx1"/>
                        </a:solidFill>
                        <a:latin typeface="+mn-lt"/>
                        <a:ea typeface="+mn-ea"/>
                        <a:cs typeface="+mn-cs"/>
                      </a:endParaRPr>
                    </a:p>
                  </a:txBody>
                  <a:tcPr marT="45731" marB="45731"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3966950249"/>
                  </a:ext>
                </a:extLst>
              </a:tr>
            </a:tbl>
          </a:graphicData>
        </a:graphic>
      </p:graphicFrame>
      <p:sp>
        <p:nvSpPr>
          <p:cNvPr id="11" name="Rectangle 10"/>
          <p:cNvSpPr/>
          <p:nvPr/>
        </p:nvSpPr>
        <p:spPr>
          <a:xfrm>
            <a:off x="10058400" y="1171835"/>
            <a:ext cx="1905000" cy="428365"/>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Pub 4012 Tab D</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69124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9</a:t>
            </a:fld>
            <a:endParaRPr lang="en-US" dirty="0"/>
          </a:p>
        </p:txBody>
      </p:sp>
      <p:sp>
        <p:nvSpPr>
          <p:cNvPr id="4" name="Content Placeholder 3"/>
          <p:cNvSpPr>
            <a:spLocks noGrp="1"/>
          </p:cNvSpPr>
          <p:nvPr>
            <p:ph sz="quarter" idx="12"/>
          </p:nvPr>
        </p:nvSpPr>
        <p:spPr/>
        <p:txBody>
          <a:bodyPr/>
          <a:lstStyle/>
          <a:p>
            <a:r>
              <a:rPr lang="en-US" dirty="0" smtClean="0"/>
              <a:t>Codes in scope for Tax-Aide:</a:t>
            </a:r>
            <a:endParaRPr lang="en-US" dirty="0"/>
          </a:p>
        </p:txBody>
      </p:sp>
      <p:sp>
        <p:nvSpPr>
          <p:cNvPr id="2" name="Title 1"/>
          <p:cNvSpPr>
            <a:spLocks noGrp="1"/>
          </p:cNvSpPr>
          <p:nvPr>
            <p:ph type="title"/>
          </p:nvPr>
        </p:nvSpPr>
        <p:spPr/>
        <p:txBody>
          <a:bodyPr/>
          <a:lstStyle/>
          <a:p>
            <a:r>
              <a:rPr lang="en-US" dirty="0" smtClean="0"/>
              <a:t>1099-R Box 7 In-Scope Distribution Codes</a:t>
            </a:r>
            <a:endParaRPr lang="en-US" dirty="0"/>
          </a:p>
        </p:txBody>
      </p:sp>
      <p:graphicFrame>
        <p:nvGraphicFramePr>
          <p:cNvPr id="7" name="Table 6"/>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8973022"/>
              </p:ext>
            </p:extLst>
          </p:nvPr>
        </p:nvGraphicFramePr>
        <p:xfrm>
          <a:off x="1219200" y="2368238"/>
          <a:ext cx="9753600" cy="2108257"/>
        </p:xfrm>
        <a:graphic>
          <a:graphicData uri="http://schemas.openxmlformats.org/drawingml/2006/table">
            <a:tbl>
              <a:tblPr firstRow="1" bandRow="1">
                <a:tableStyleId>{2D5ABB26-0587-4C30-8999-92F81FD0307C}</a:tableStyleId>
              </a:tblPr>
              <a:tblGrid>
                <a:gridCol w="875448">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0"/>
                    </a:ext>
                  </a:extLst>
                </a:gridCol>
                <a:gridCol w="8878152">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1"/>
                    </a:ext>
                  </a:extLst>
                </a:gridCol>
              </a:tblGrid>
              <a:tr h="859558">
                <a:tc>
                  <a:txBody>
                    <a:bodyPr/>
                    <a:lstStyle/>
                    <a:p>
                      <a:pPr marL="0" indent="-396875" algn="ctr" defTabSz="914400" rtl="0" eaLnBrk="1" fontAlgn="auto" latinLnBrk="0" hangingPunct="1">
                        <a:spcAft>
                          <a:spcPts val="0"/>
                        </a:spcAft>
                        <a:buClr>
                          <a:schemeClr val="accent3">
                            <a:lumMod val="75000"/>
                          </a:schemeClr>
                        </a:buClr>
                        <a:buFont typeface="Calibri" pitchFamily="34" charset="0"/>
                        <a:buNone/>
                        <a:defRPr/>
                      </a:pPr>
                      <a:r>
                        <a:rPr lang="en-US" sz="3000" b="0" kern="1200" dirty="0">
                          <a:solidFill>
                            <a:schemeClr val="tx1"/>
                          </a:solidFill>
                          <a:latin typeface="+mn-lt"/>
                          <a:ea typeface="+mn-ea"/>
                          <a:cs typeface="+mn-cs"/>
                        </a:rPr>
                        <a:t>6</a:t>
                      </a:r>
                    </a:p>
                  </a:txBody>
                  <a:tcPr marL="45720" marR="4572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indent="0" eaLnBrk="1" fontAlgn="auto" hangingPunct="1">
                        <a:spcAft>
                          <a:spcPts val="0"/>
                        </a:spcAft>
                        <a:buClr>
                          <a:schemeClr val="accent3">
                            <a:lumMod val="75000"/>
                          </a:schemeClr>
                        </a:buClr>
                        <a:buFont typeface="Calibri" pitchFamily="34" charset="0"/>
                        <a:buNone/>
                        <a:defRPr/>
                      </a:pPr>
                      <a:r>
                        <a:rPr lang="en-US" sz="3000" b="0" kern="1200" dirty="0">
                          <a:solidFill>
                            <a:schemeClr val="tx1"/>
                          </a:solidFill>
                          <a:latin typeface="+mn-lt"/>
                          <a:ea typeface="+mn-ea"/>
                          <a:cs typeface="+mn-cs"/>
                        </a:rPr>
                        <a:t>Tax-free Section 1035 </a:t>
                      </a:r>
                      <a:r>
                        <a:rPr lang="en-US" sz="3000" b="0" kern="1200" dirty="0" smtClean="0">
                          <a:solidFill>
                            <a:schemeClr val="tx1"/>
                          </a:solidFill>
                          <a:latin typeface="+mn-lt"/>
                          <a:ea typeface="+mn-ea"/>
                          <a:cs typeface="+mn-cs"/>
                        </a:rPr>
                        <a:t>exchange</a:t>
                      </a:r>
                      <a:r>
                        <a:rPr lang="en-US" sz="3000" b="0" kern="1200" baseline="0" dirty="0" smtClean="0">
                          <a:solidFill>
                            <a:schemeClr val="tx1"/>
                          </a:solidFill>
                          <a:latin typeface="+mn-lt"/>
                          <a:ea typeface="+mn-ea"/>
                          <a:cs typeface="+mn-cs"/>
                        </a:rPr>
                        <a:t> </a:t>
                      </a:r>
                    </a:p>
                    <a:p>
                      <a:pPr marL="0" indent="0" eaLnBrk="1" fontAlgn="auto" hangingPunct="1">
                        <a:spcAft>
                          <a:spcPts val="0"/>
                        </a:spcAft>
                        <a:buClr>
                          <a:schemeClr val="accent3">
                            <a:lumMod val="75000"/>
                          </a:schemeClr>
                        </a:buClr>
                        <a:buFont typeface="Calibri" pitchFamily="34" charset="0"/>
                        <a:buNone/>
                        <a:defRPr/>
                      </a:pPr>
                      <a:r>
                        <a:rPr lang="en-US" sz="2400" b="0" kern="1200" baseline="0" dirty="0" smtClean="0">
                          <a:solidFill>
                            <a:schemeClr val="tx1"/>
                          </a:solidFill>
                          <a:latin typeface="+mn-lt"/>
                          <a:ea typeface="+mn-ea"/>
                          <a:cs typeface="+mn-cs"/>
                        </a:rPr>
                        <a:t>(distribution is not taxable)</a:t>
                      </a:r>
                      <a:endParaRPr lang="en-US" sz="3000" b="0" kern="1200" baseline="30000" dirty="0">
                        <a:solidFill>
                          <a:schemeClr val="tx1"/>
                        </a:solidFill>
                        <a:latin typeface="+mn-lt"/>
                        <a:ea typeface="+mn-ea"/>
                        <a:cs typeface="+mn-cs"/>
                      </a:endParaRPr>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3724971412"/>
                  </a:ext>
                </a:extLst>
              </a:tr>
              <a:tr h="859558">
                <a:tc>
                  <a:txBody>
                    <a:bodyPr/>
                    <a:lstStyle/>
                    <a:p>
                      <a:pPr algn="ctr">
                        <a:lnSpc>
                          <a:spcPct val="90000"/>
                        </a:lnSpc>
                      </a:pPr>
                      <a:r>
                        <a:rPr lang="en-US" sz="2800" b="0" dirty="0">
                          <a:solidFill>
                            <a:schemeClr val="tx1"/>
                          </a:solidFill>
                        </a:rPr>
                        <a:t>W</a:t>
                      </a: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lvl="0" indent="0" algn="l" defTabSz="457189" rtl="0" eaLnBrk="1" fontAlgn="auto" latinLnBrk="0" hangingPunct="1">
                        <a:lnSpc>
                          <a:spcPct val="90000"/>
                        </a:lnSpc>
                        <a:spcBef>
                          <a:spcPts val="0"/>
                        </a:spcBef>
                        <a:spcAft>
                          <a:spcPts val="0"/>
                        </a:spcAft>
                        <a:buClrTx/>
                        <a:buSzTx/>
                        <a:buFontTx/>
                        <a:buNone/>
                        <a:tabLst/>
                        <a:defRPr/>
                      </a:pPr>
                      <a:r>
                        <a:rPr lang="en-US" sz="2800" b="0" dirty="0" smtClean="0"/>
                        <a:t>Payments </a:t>
                      </a:r>
                      <a:r>
                        <a:rPr lang="en-US" sz="2800" b="0" dirty="0"/>
                        <a:t>for purchasing qualified long-term care insurance contracts under combined </a:t>
                      </a:r>
                      <a:r>
                        <a:rPr lang="en-US" sz="2800" b="0" dirty="0" smtClean="0"/>
                        <a:t>arrangements </a:t>
                      </a:r>
                      <a:r>
                        <a:rPr lang="en-US" sz="2400" b="0" dirty="0" smtClean="0"/>
                        <a:t>(</a:t>
                      </a:r>
                      <a:r>
                        <a:rPr lang="en-US" sz="2400" dirty="0" smtClean="0"/>
                        <a:t>distribution nontaxable and LTC payment not deductible (report on return)</a:t>
                      </a:r>
                      <a:endParaRPr lang="en-US" sz="2400" b="0"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3"/>
                  </a:ext>
                </a:extLst>
              </a:tr>
            </a:tbl>
          </a:graphicData>
        </a:graphic>
      </p:graphicFrame>
      <p:sp>
        <p:nvSpPr>
          <p:cNvPr id="13" name="Rectangle 12"/>
          <p:cNvSpPr/>
          <p:nvPr/>
        </p:nvSpPr>
        <p:spPr>
          <a:xfrm>
            <a:off x="10058400" y="1171835"/>
            <a:ext cx="1905000" cy="428365"/>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Pub 4012 Tab D</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80905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8 Temp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a="http://schemas.openxmlformats.org/drawingml/2006/main" xmlns:thm15="http://schemas.microsoft.com/office/thememl/2012/main" name="AARPF PPTX Template Wide v2.potx" id="{9EC42302-1C76-456C-AA3A-B873C1C81271}" vid="{8200FA71-478A-4AA6-9D02-1D1F7039D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Templet.thmx</Template>
  <TotalTime>0</TotalTime>
  <Words>5540</Words>
  <Application>Microsoft Macintosh PowerPoint</Application>
  <PresentationFormat>Custom</PresentationFormat>
  <Paragraphs>742</Paragraphs>
  <Slides>68</Slides>
  <Notes>56</Notes>
  <HiddenSlides>0</HiddenSlides>
  <MMClips>0</MMClips>
  <ScaleCrop>false</ScaleCrop>
  <HeadingPairs>
    <vt:vector size="4" baseType="variant">
      <vt:variant>
        <vt:lpstr>Design Template</vt:lpstr>
      </vt:variant>
      <vt:variant>
        <vt:i4>1</vt:i4>
      </vt:variant>
      <vt:variant>
        <vt:lpstr>Slide Titles</vt:lpstr>
      </vt:variant>
      <vt:variant>
        <vt:i4>68</vt:i4>
      </vt:variant>
    </vt:vector>
  </HeadingPairs>
  <TitlesOfParts>
    <vt:vector size="69" baseType="lpstr">
      <vt:lpstr>2018 Templet</vt:lpstr>
      <vt:lpstr>Retirement Income:  IRAs and Pensions</vt:lpstr>
      <vt:lpstr>Objectives</vt:lpstr>
      <vt:lpstr>Types of Retirement Income</vt:lpstr>
      <vt:lpstr>Distributions</vt:lpstr>
      <vt:lpstr>Form 1099-R Data Entry</vt:lpstr>
      <vt:lpstr>Form 1099-R</vt:lpstr>
      <vt:lpstr>1099-R Box 7 Distribution Codes</vt:lpstr>
      <vt:lpstr>1099-R Box 7 Distribution Codes</vt:lpstr>
      <vt:lpstr>1099-R Box 7 In-Scope Distribution Codes</vt:lpstr>
      <vt:lpstr>1099-R Box 7 Out of Scope Distribution Codes</vt:lpstr>
      <vt:lpstr>Box 7 Distribution Codes</vt:lpstr>
      <vt:lpstr>Intake and Interview</vt:lpstr>
      <vt:lpstr>Taxable Distribution Computed</vt:lpstr>
      <vt:lpstr>Taxable Distributions</vt:lpstr>
      <vt:lpstr>Partly Taxable Distributions</vt:lpstr>
      <vt:lpstr>Transfers</vt:lpstr>
      <vt:lpstr>Rollovers</vt:lpstr>
      <vt:lpstr>Rollovers</vt:lpstr>
      <vt:lpstr>Distributions – Comprehensive Topic</vt:lpstr>
      <vt:lpstr>Rollovers: 60-Day Limit Exception</vt:lpstr>
      <vt:lpstr>Rollovers: 60-Day Limit Exception (cont.)</vt:lpstr>
      <vt:lpstr>Provisions that apply to IRA Distributions</vt:lpstr>
      <vt:lpstr>Types of IRAs</vt:lpstr>
      <vt:lpstr>Required Distributions or Additional Tax Assessed </vt:lpstr>
      <vt:lpstr>Traditional IRA Required Minimum Distributions</vt:lpstr>
      <vt:lpstr>IRA – Taxable Amount – Roth IRA</vt:lpstr>
      <vt:lpstr>IRA – Taxable Amount – Roth IRA</vt:lpstr>
      <vt:lpstr>IRA – Taxable Amount – Traditional IRA</vt:lpstr>
      <vt:lpstr>Traditional IRA – Form 8606 Rules</vt:lpstr>
      <vt:lpstr>Inherited IRAs</vt:lpstr>
      <vt:lpstr>IRA Distributions – Comprehensive Topics</vt:lpstr>
      <vt:lpstr>IRA Conversions</vt:lpstr>
      <vt:lpstr>Traditional IRA – Qualified Charitable Distribution</vt:lpstr>
      <vt:lpstr>Traditional IRA – QCD Rules</vt:lpstr>
      <vt:lpstr>Traditional IRA – HSA* Funding Distribution</vt:lpstr>
      <vt:lpstr>Loss on Termination of Traditional IRA</vt:lpstr>
      <vt:lpstr>Loss on Termination of Roth IRA</vt:lpstr>
      <vt:lpstr>Provisions that apply to Pension Distributions</vt:lpstr>
      <vt:lpstr>Employer Retirement Plans</vt:lpstr>
      <vt:lpstr>Employer Retirement Plan (cont.)</vt:lpstr>
      <vt:lpstr>Annuities</vt:lpstr>
      <vt:lpstr>Pension Distributions</vt:lpstr>
      <vt:lpstr>Intake and Interview</vt:lpstr>
      <vt:lpstr>Simplified Method</vt:lpstr>
      <vt:lpstr>Simplified Method</vt:lpstr>
      <vt:lpstr>Calculating Taxable Amount</vt:lpstr>
      <vt:lpstr>Basis Recovery</vt:lpstr>
      <vt:lpstr>Additional Tax on Pensions</vt:lpstr>
      <vt:lpstr>Pension Distribution Forms</vt:lpstr>
      <vt:lpstr>1099-R</vt:lpstr>
      <vt:lpstr>Railroad Retirement RRB-1099-R – Tier 2 Benefits Green</vt:lpstr>
      <vt:lpstr>CSA 1099-R </vt:lpstr>
      <vt:lpstr>Special Case 1: Disability Pensions</vt:lpstr>
      <vt:lpstr>Special Case 1: Disability Pensions (cont.)</vt:lpstr>
      <vt:lpstr>Special Case 2: Civil Service Pensions</vt:lpstr>
      <vt:lpstr>Special case 3: Public Safety Officer</vt:lpstr>
      <vt:lpstr>Special Case 4: Zero Taxable</vt:lpstr>
      <vt:lpstr>Pensions – Comprehensive Topics</vt:lpstr>
      <vt:lpstr>Special Case 5: Lump-sum (total) distributions</vt:lpstr>
      <vt:lpstr>Special Case 5a: Loss on Termination</vt:lpstr>
      <vt:lpstr>Special Case 5a: Loss on Termination (cont.)</vt:lpstr>
      <vt:lpstr>Special Case 6: Missing 1099-R</vt:lpstr>
      <vt:lpstr>Special Case 7: 2017 Hurricane Victims</vt:lpstr>
      <vt:lpstr>For All Retirement Distributions</vt:lpstr>
      <vt:lpstr>Quality Review</vt:lpstr>
      <vt:lpstr>Quality Review</vt:lpstr>
      <vt:lpstr>Exit Interview</vt:lpstr>
      <vt:lpstr>IRA and Pension Income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2018-10-08T18:40:19Z</dcterms:created>
  <dcterms:modified xsi:type="dcterms:W3CDTF">2018-10-08T18:49:03Z</dcterms:modified>
</cp:coreProperties>
</file>